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12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11.xml" ContentType="application/vnd.openxmlformats-officedocument.theme+xml"/>
  <Override PartName="/ppt/theme/theme2.xml" ContentType="application/vnd.openxmlformats-officedocument.theme+xml"/>
  <Override PartName="/ppt/theme/theme1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_rels/presentation.xml.rels" ContentType="application/vnd.openxmlformats-package.relationships+xml"/>
  <Override PartName="/ppt/media/image13.png" ContentType="image/png"/>
  <Override PartName="/ppt/media/image4.png" ContentType="image/png"/>
  <Override PartName="/ppt/media/image9.png" ContentType="image/png"/>
  <Override PartName="/ppt/media/image12.png" ContentType="image/png"/>
  <Override PartName="/ppt/media/image3.png" ContentType="image/png"/>
  <Override PartName="/ppt/media/image8.png" ContentType="image/png"/>
  <Override PartName="/ppt/media/image11.png" ContentType="image/png"/>
  <Override PartName="/ppt/media/image2.png" ContentType="image/png"/>
  <Override PartName="/ppt/media/image21.png" ContentType="image/png"/>
  <Override PartName="/ppt/media/image19.jpeg" ContentType="image/jpeg"/>
  <Override PartName="/ppt/media/image20.jpeg" ContentType="image/jpeg"/>
  <Override PartName="/ppt/media/image18.jpeg" ContentType="image/jpeg"/>
  <Override PartName="/ppt/media/image17.svg" ContentType="image/svg"/>
  <Override PartName="/ppt/media/image5.png" ContentType="image/png"/>
  <Override PartName="/ppt/media/image14.png" ContentType="image/png"/>
  <Override PartName="/ppt/media/image6.png" ContentType="image/png"/>
  <Override PartName="/ppt/media/image15.png" ContentType="image/png"/>
  <Override PartName="/ppt/media/image10.png" ContentType="image/png"/>
  <Override PartName="/ppt/media/image1.png" ContentType="image/png"/>
  <Override PartName="/ppt/media/image16.png" ContentType="image/png"/>
  <Override PartName="/ppt/media/image7.png" ContentType="image/png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1" r:id="rId3"/>
    <p:sldMasterId id="2147483653" r:id="rId4"/>
    <p:sldMasterId id="2147483655" r:id="rId5"/>
    <p:sldMasterId id="2147483657" r:id="rId6"/>
    <p:sldMasterId id="2147483660" r:id="rId7"/>
    <p:sldMasterId id="2147483662" r:id="rId8"/>
    <p:sldMasterId id="2147483664" r:id="rId9"/>
    <p:sldMasterId id="2147483665" r:id="rId10"/>
    <p:sldMasterId id="2147483666" r:id="rId11"/>
    <p:sldMasterId id="2147483667" r:id="rId12"/>
    <p:sldMasterId id="2147483668" r:id="rId13"/>
  </p:sldMasterIdLst>
  <p:sldIdLst>
    <p:sldId id="256" r:id="rId14"/>
    <p:sldId id="257" r:id="rId15"/>
    <p:sldId id="258" r:id="rId16"/>
    <p:sldId id="259" r:id="rId17"/>
    <p:sldId id="260" r:id="rId18"/>
    <p:sldId id="261" r:id="rId19"/>
    <p:sldId id="262" r:id="rId20"/>
    <p:sldId id="263" r:id="rId21"/>
    <p:sldId id="264" r:id="rId22"/>
  </p:sldIdLst>
  <p:sldSz cx="9144000" cy="51435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" Target="slides/slide1.xml"/><Relationship Id="rId15" Type="http://schemas.openxmlformats.org/officeDocument/2006/relationships/slide" Target="slides/slide2.xml"/><Relationship Id="rId16" Type="http://schemas.openxmlformats.org/officeDocument/2006/relationships/slide" Target="slides/slide3.xml"/><Relationship Id="rId17" Type="http://schemas.openxmlformats.org/officeDocument/2006/relationships/slide" Target="slides/slide4.xml"/><Relationship Id="rId18" Type="http://schemas.openxmlformats.org/officeDocument/2006/relationships/slide" Target="slides/slide5.xml"/><Relationship Id="rId19" Type="http://schemas.openxmlformats.org/officeDocument/2006/relationships/slide" Target="slides/slide6.xml"/><Relationship Id="rId20" Type="http://schemas.openxmlformats.org/officeDocument/2006/relationships/slide" Target="slides/slide7.xml"/><Relationship Id="rId21" Type="http://schemas.openxmlformats.org/officeDocument/2006/relationships/slide" Target="slides/slide8.xml"/><Relationship Id="rId22" Type="http://schemas.openxmlformats.org/officeDocument/2006/relationships/slide" Target="slides/slide9.xml"/><Relationship Id="rId23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jpeg>
</file>

<file path=ppt/media/image19.jpeg>
</file>

<file path=ppt/media/image2.png>
</file>

<file path=ppt/media/image20.jpe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717120" y="444960"/>
            <a:ext cx="771336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A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imple-ligh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717120" y="444960"/>
            <a:ext cx="771336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A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AU" sz="32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717120" y="444960"/>
            <a:ext cx="771336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A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717120" y="444960"/>
            <a:ext cx="771336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A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717120" y="444960"/>
            <a:ext cx="771336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A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717120" y="444960"/>
            <a:ext cx="771336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A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717120" y="444960"/>
            <a:ext cx="771336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A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A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717120" y="444960"/>
            <a:ext cx="771336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A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717120" y="444960"/>
            <a:ext cx="771336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A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slideLayout" Target="../slideLayouts/slideLayout1.xml"/><Relationship Id="rId7" Type="http://schemas.openxmlformats.org/officeDocument/2006/relationships/slideLayout" Target="../slideLayouts/slideLayout2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image" Target="../media/image1.png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slideLayout" Target="../slideLayouts/slideLayout10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3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4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5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8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6.xml"/><Relationship Id="rId5" Type="http://schemas.openxmlformats.org/officeDocument/2006/relationships/slideLayout" Target="../slideLayouts/slideLayout7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slideLayout" Target="../slideLayouts/slideLayout8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9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1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13.png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14.png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13.png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997920" y="1200960"/>
            <a:ext cx="4677120" cy="205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AU" sz="14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n-A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1" name="Google Shape;11;p2" descr=""/>
          <p:cNvPicPr/>
          <p:nvPr/>
        </p:nvPicPr>
        <p:blipFill>
          <a:blip r:embed="rId3"/>
          <a:stretch/>
        </p:blipFill>
        <p:spPr>
          <a:xfrm>
            <a:off x="4756680" y="3942360"/>
            <a:ext cx="4430160" cy="1390320"/>
          </a:xfrm>
          <a:prstGeom prst="rect">
            <a:avLst/>
          </a:prstGeom>
          <a:ln w="0">
            <a:noFill/>
          </a:ln>
        </p:spPr>
      </p:pic>
      <p:pic>
        <p:nvPicPr>
          <p:cNvPr id="2" name="Google Shape;12;p2" descr=""/>
          <p:cNvPicPr/>
          <p:nvPr/>
        </p:nvPicPr>
        <p:blipFill>
          <a:blip r:embed="rId4"/>
          <a:stretch/>
        </p:blipFill>
        <p:spPr>
          <a:xfrm>
            <a:off x="7618320" y="971280"/>
            <a:ext cx="3067560" cy="2753640"/>
          </a:xfrm>
          <a:prstGeom prst="rect">
            <a:avLst/>
          </a:prstGeom>
          <a:ln w="0">
            <a:noFill/>
          </a:ln>
        </p:spPr>
      </p:pic>
      <p:pic>
        <p:nvPicPr>
          <p:cNvPr id="3" name="Google Shape;13;p2" descr=""/>
          <p:cNvPicPr/>
          <p:nvPr/>
        </p:nvPicPr>
        <p:blipFill>
          <a:blip r:embed="rId5"/>
          <a:stretch/>
        </p:blipFill>
        <p:spPr>
          <a:xfrm>
            <a:off x="6440040" y="-181080"/>
            <a:ext cx="1383480" cy="1152000"/>
          </a:xfrm>
          <a:prstGeom prst="rect">
            <a:avLst/>
          </a:prstGeom>
          <a:ln w="0">
            <a:noFill/>
          </a:ln>
        </p:spPr>
      </p:pic>
      <p:sp>
        <p:nvSpPr>
          <p:cNvPr id="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AU" sz="14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A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AU" sz="14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A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AU" sz="14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A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AU" sz="14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A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AU" sz="20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A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AU" sz="20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A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AU" sz="20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A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6"/>
    <p:sldLayoutId id="2147483650" r:id="rId7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4245480" y="1013400"/>
            <a:ext cx="4181040" cy="641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AU" sz="14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n-A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/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body"/>
          </p:nvPr>
        </p:nvSpPr>
        <p:spPr>
          <a:xfrm>
            <a:off x="4654080" y="541080"/>
            <a:ext cx="3772440" cy="121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7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4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A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4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A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14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A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AU" sz="14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A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20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A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20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A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AU" sz="20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A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/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e2a4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AU" sz="14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n-A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AU" sz="14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A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AU" sz="14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A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AU" sz="14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A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AU" sz="14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A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AU" sz="20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A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AU" sz="20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A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AU" sz="20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A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2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1809000" y="1739880"/>
            <a:ext cx="5525280" cy="1159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1" lang="en-AU" sz="7200" strike="noStrike" u="none">
                <a:solidFill>
                  <a:schemeClr val="lt1"/>
                </a:solidFill>
                <a:uFillTx/>
                <a:latin typeface="Dosis"/>
                <a:ea typeface="Dosis"/>
              </a:rPr>
              <a:t>xx%</a:t>
            </a:r>
            <a:endParaRPr b="0" lang="en-AU" sz="7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2120400" y="2900160"/>
            <a:ext cx="4902480" cy="503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AU" sz="14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A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AU" sz="14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A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AU" sz="14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A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AU" sz="14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A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AU" sz="20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A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AU" sz="20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A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AU" sz="20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A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10" name="Google Shape;51;p11" descr=""/>
          <p:cNvPicPr/>
          <p:nvPr/>
        </p:nvPicPr>
        <p:blipFill>
          <a:blip r:embed="rId3"/>
          <a:stretch/>
        </p:blipFill>
        <p:spPr>
          <a:xfrm>
            <a:off x="4437720" y="3655800"/>
            <a:ext cx="4738680" cy="1487160"/>
          </a:xfrm>
          <a:prstGeom prst="rect">
            <a:avLst/>
          </a:prstGeom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4" r:id="rId2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2527560" y="2712600"/>
            <a:ext cx="4601520" cy="5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AU" sz="14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n-A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title"/>
          </p:nvPr>
        </p:nvSpPr>
        <p:spPr>
          <a:xfrm>
            <a:off x="2527560" y="1360080"/>
            <a:ext cx="1363680" cy="1232640"/>
          </a:xfrm>
          <a:prstGeom prst="rect">
            <a:avLst/>
          </a:prstGeom>
          <a:noFill/>
          <a:ln w="9360">
            <a:solidFill>
              <a:schemeClr val="lt1"/>
            </a:solidFill>
            <a:miter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1" lang="en-AU" sz="9600" strike="noStrike" u="none">
                <a:solidFill>
                  <a:schemeClr val="dk2"/>
                </a:solidFill>
                <a:uFillTx/>
                <a:latin typeface="Dosis"/>
                <a:ea typeface="Dosis"/>
              </a:rPr>
              <a:t>xx%</a:t>
            </a:r>
            <a:endParaRPr b="0" lang="en-AU" sz="9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6" r:id="rId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body"/>
          </p:nvPr>
        </p:nvSpPr>
        <p:spPr>
          <a:xfrm>
            <a:off x="717120" y="1708200"/>
            <a:ext cx="6135480" cy="2860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AU" sz="14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A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AU" sz="14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A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AU" sz="14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A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AU" sz="14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A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AU" sz="20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A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AU" sz="20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A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AU" sz="20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A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title"/>
          </p:nvPr>
        </p:nvSpPr>
        <p:spPr>
          <a:xfrm>
            <a:off x="717120" y="444960"/>
            <a:ext cx="6135480" cy="110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AU" sz="14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n-A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18" name="Google Shape;21;p4" descr=""/>
          <p:cNvPicPr/>
          <p:nvPr/>
        </p:nvPicPr>
        <p:blipFill>
          <a:blip r:embed="rId3"/>
          <a:stretch/>
        </p:blipFill>
        <p:spPr>
          <a:xfrm rot="10800000">
            <a:off x="6980040" y="2716200"/>
            <a:ext cx="2030400" cy="1690560"/>
          </a:xfrm>
          <a:prstGeom prst="rect">
            <a:avLst/>
          </a:prstGeom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4"/>
    <p:sldLayoutId id="2147483659" r:id="rId5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717120" y="444960"/>
            <a:ext cx="40622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AU" sz="14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n-A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23" name="Google Shape;28;p5" descr=""/>
          <p:cNvPicPr/>
          <p:nvPr/>
        </p:nvPicPr>
        <p:blipFill>
          <a:blip r:embed="rId3"/>
          <a:stretch/>
        </p:blipFill>
        <p:spPr>
          <a:xfrm flipH="1" rot="10800000">
            <a:off x="5138640" y="0"/>
            <a:ext cx="4021920" cy="1262160"/>
          </a:xfrm>
          <a:prstGeom prst="rect">
            <a:avLst/>
          </a:prstGeom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4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717120" y="444960"/>
            <a:ext cx="771336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AU" sz="14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n-A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AU" sz="14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n-A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AU" sz="14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n-A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AU" sz="14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n-A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AU" sz="14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n-AU" sz="1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AU" sz="20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n-A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AU" sz="20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n-A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AU" sz="20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n-A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3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1058760" y="1254600"/>
            <a:ext cx="3881520" cy="1145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AU" sz="14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n-A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29" name="Google Shape;34;p7" descr=""/>
          <p:cNvPicPr/>
          <p:nvPr/>
        </p:nvPicPr>
        <p:blipFill>
          <a:blip r:embed="rId3"/>
          <a:stretch/>
        </p:blipFill>
        <p:spPr>
          <a:xfrm>
            <a:off x="-609480" y="3582360"/>
            <a:ext cx="2508840" cy="2252160"/>
          </a:xfrm>
          <a:prstGeom prst="rect">
            <a:avLst/>
          </a:prstGeom>
          <a:ln w="0">
            <a:noFill/>
          </a:ln>
        </p:spPr>
      </p:pic>
      <p:pic>
        <p:nvPicPr>
          <p:cNvPr id="30" name="Google Shape;35;p7" descr=""/>
          <p:cNvPicPr/>
          <p:nvPr/>
        </p:nvPicPr>
        <p:blipFill>
          <a:blip r:embed="rId4"/>
          <a:stretch/>
        </p:blipFill>
        <p:spPr>
          <a:xfrm>
            <a:off x="6452640" y="3952080"/>
            <a:ext cx="1270080" cy="1057680"/>
          </a:xfrm>
          <a:prstGeom prst="rect">
            <a:avLst/>
          </a:prstGeom>
          <a:ln w="0">
            <a:noFill/>
          </a:ln>
        </p:spPr>
      </p:pic>
      <p:pic>
        <p:nvPicPr>
          <p:cNvPr id="31" name="Google Shape;36;p7" descr=""/>
          <p:cNvPicPr/>
          <p:nvPr/>
        </p:nvPicPr>
        <p:blipFill>
          <a:blip r:embed="rId5"/>
          <a:stretch/>
        </p:blipFill>
        <p:spPr>
          <a:xfrm>
            <a:off x="1586160" y="-899280"/>
            <a:ext cx="2129400" cy="1911240"/>
          </a:xfrm>
          <a:prstGeom prst="rect">
            <a:avLst/>
          </a:prstGeom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/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2544480" y="1135080"/>
            <a:ext cx="4054680" cy="2040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AU" sz="14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n-AU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33" name="Google Shape;40;p8" descr=""/>
          <p:cNvPicPr/>
          <p:nvPr/>
        </p:nvPicPr>
        <p:blipFill>
          <a:blip r:embed="rId3"/>
          <a:stretch/>
        </p:blipFill>
        <p:spPr>
          <a:xfrm rot="10800000">
            <a:off x="-119160" y="-154080"/>
            <a:ext cx="4430160" cy="1390320"/>
          </a:xfrm>
          <a:prstGeom prst="rect">
            <a:avLst/>
          </a:prstGeom>
          <a:ln w="0">
            <a:noFill/>
          </a:ln>
        </p:spPr>
      </p:pic>
      <p:pic>
        <p:nvPicPr>
          <p:cNvPr id="34" name="Google Shape;41;p8" descr=""/>
          <p:cNvPicPr/>
          <p:nvPr/>
        </p:nvPicPr>
        <p:blipFill>
          <a:blip r:embed="rId4"/>
          <a:stretch/>
        </p:blipFill>
        <p:spPr>
          <a:xfrm>
            <a:off x="6823440" y="1821240"/>
            <a:ext cx="2118960" cy="1764000"/>
          </a:xfrm>
          <a:prstGeom prst="rect">
            <a:avLst/>
          </a:prstGeom>
          <a:ln w="0">
            <a:noFill/>
          </a:ln>
        </p:spPr>
      </p:pic>
      <p:pic>
        <p:nvPicPr>
          <p:cNvPr id="35" name="Google Shape;42;p8" descr=""/>
          <p:cNvPicPr/>
          <p:nvPr/>
        </p:nvPicPr>
        <p:blipFill>
          <a:blip r:embed="rId5"/>
          <a:stretch/>
        </p:blipFill>
        <p:spPr>
          <a:xfrm>
            <a:off x="718920" y="3412080"/>
            <a:ext cx="1601280" cy="1437480"/>
          </a:xfrm>
          <a:prstGeom prst="rect">
            <a:avLst/>
          </a:prstGeom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/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hyperlink" Target="https://www.omegalambda.au/" TargetMode="External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hyperlink" Target="https://github.com/JuliaLang/juliaup" TargetMode="External"/><Relationship Id="rId2" Type="http://schemas.openxmlformats.org/officeDocument/2006/relationships/hyperlink" Target="https://github.com/OmegaLambda1998/JuliaWorkshop/blob/416d159d8a2a8449fec99daf1582417a7ff79539/Data/data.csv" TargetMode="External"/><Relationship Id="rId3" Type="http://schemas.openxmlformats.org/officeDocument/2006/relationships/image" Target="../media/image16.png"/><Relationship Id="rId4" Type="http://schemas.openxmlformats.org/officeDocument/2006/relationships/image" Target="../media/image17.svg"/><Relationship Id="rId5" Type="http://schemas.openxmlformats.org/officeDocument/2006/relationships/slideLayout" Target="../slideLayouts/slideLayout9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8.jpeg"/><Relationship Id="rId2" Type="http://schemas.openxmlformats.org/officeDocument/2006/relationships/image" Target="../media/image19.jpeg"/><Relationship Id="rId3" Type="http://schemas.openxmlformats.org/officeDocument/2006/relationships/image" Target="../media/image20.jpeg"/><Relationship Id="rId4" Type="http://schemas.openxmlformats.org/officeDocument/2006/relationships/image" Target="../media/image21.png"/><Relationship Id="rId5" Type="http://schemas.openxmlformats.org/officeDocument/2006/relationships/slideLayout" Target="../slideLayouts/slideLayout9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svg"/><Relationship Id="rId3" Type="http://schemas.openxmlformats.org/officeDocument/2006/relationships/slideLayout" Target="../slideLayouts/slideLayout9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svg"/><Relationship Id="rId3" Type="http://schemas.openxmlformats.org/officeDocument/2006/relationships/slideLayout" Target="../slideLayouts/slideLayout9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svg"/><Relationship Id="rId3" Type="http://schemas.openxmlformats.org/officeDocument/2006/relationships/slideLayout" Target="../slideLayouts/slideLayout9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svg"/><Relationship Id="rId3" Type="http://schemas.openxmlformats.org/officeDocument/2006/relationships/slideLayout" Target="../slideLayouts/slideLayout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997920" y="1200960"/>
            <a:ext cx="4677120" cy="2052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4800" strike="noStrike" u="none">
                <a:solidFill>
                  <a:schemeClr val="lt1"/>
                </a:solidFill>
                <a:uFillTx/>
                <a:latin typeface="Dosis"/>
                <a:ea typeface="Dosis"/>
              </a:rPr>
              <a:t>Why I use Julia</a:t>
            </a:r>
            <a:endParaRPr b="0" lang="en-AU" sz="4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997920" y="3394440"/>
            <a:ext cx="4677120" cy="547920"/>
          </a:xfrm>
          <a:prstGeom prst="rect">
            <a:avLst/>
          </a:prstGeom>
          <a:noFill/>
          <a:ln w="9360">
            <a:solidFill>
              <a:schemeClr val="lt1"/>
            </a:solidFill>
            <a:round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trike="noStrike" u="none">
                <a:solidFill>
                  <a:schemeClr val="lt1"/>
                </a:solidFill>
                <a:uFillTx/>
                <a:latin typeface="Poppins"/>
                <a:ea typeface="Poppins"/>
              </a:rPr>
              <a:t>And why you might not want to</a:t>
            </a:r>
            <a:endParaRPr b="0" lang="en-AU" sz="16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42" name="" descr="">
            <a:hlinkClick r:id="rId1"/>
          </p:cNvPr>
          <p:cNvPicPr/>
          <p:nvPr/>
        </p:nvPicPr>
        <p:blipFill>
          <a:blip r:embed="rId2"/>
          <a:stretch/>
        </p:blipFill>
        <p:spPr>
          <a:xfrm>
            <a:off x="42840" y="4002840"/>
            <a:ext cx="1037160" cy="10371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717120" y="444960"/>
            <a:ext cx="7713360" cy="572400"/>
          </a:xfrm>
          <a:prstGeom prst="rect">
            <a:avLst/>
          </a:prstGeom>
          <a:noFill/>
          <a:ln w="936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3600" strike="noStrike" u="none">
                <a:solidFill>
                  <a:schemeClr val="lt1"/>
                </a:solidFill>
                <a:uFillTx/>
                <a:latin typeface="Dosis"/>
                <a:ea typeface="Dosis"/>
              </a:rPr>
              <a:t>Pre-Workshop Checklist</a:t>
            </a:r>
            <a:endParaRPr b="0" lang="en-AU" sz="3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grpSp>
        <p:nvGrpSpPr>
          <p:cNvPr id="44" name="Google Shape;74;p17"/>
          <p:cNvGrpSpPr/>
          <p:nvPr/>
        </p:nvGrpSpPr>
        <p:grpSpPr>
          <a:xfrm>
            <a:off x="713160" y="1337760"/>
            <a:ext cx="6016680" cy="572400"/>
            <a:chOff x="713160" y="1337760"/>
            <a:chExt cx="6016680" cy="572400"/>
          </a:xfrm>
        </p:grpSpPr>
        <p:sp>
          <p:nvSpPr>
            <p:cNvPr id="45" name="Google Shape;75;p17"/>
            <p:cNvSpPr/>
            <p:nvPr/>
          </p:nvSpPr>
          <p:spPr>
            <a:xfrm>
              <a:off x="713160" y="1337760"/>
              <a:ext cx="572400" cy="572400"/>
            </a:xfrm>
            <a:prstGeom prst="rect">
              <a:avLst/>
            </a:prstGeom>
            <a:noFill/>
            <a:ln w="9360">
              <a:solidFill>
                <a:schemeClr val="lt1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1" lang="en" sz="3600" strike="noStrike" u="none">
                  <a:solidFill>
                    <a:srgbClr val="389826"/>
                  </a:solidFill>
                  <a:uFillTx/>
                  <a:latin typeface="Dosis"/>
                  <a:ea typeface="Dosis"/>
                </a:rPr>
                <a:t>1</a:t>
              </a:r>
              <a:endParaRPr b="0" lang="en-AU" sz="3600" strike="noStrike" u="none">
                <a:solidFill>
                  <a:srgbClr val="389826"/>
                </a:solidFill>
                <a:uFillTx/>
                <a:latin typeface="Arial"/>
              </a:endParaRPr>
            </a:p>
          </p:txBody>
        </p:sp>
        <p:grpSp>
          <p:nvGrpSpPr>
            <p:cNvPr id="46" name="Google Shape;76;p17"/>
            <p:cNvGrpSpPr/>
            <p:nvPr/>
          </p:nvGrpSpPr>
          <p:grpSpPr>
            <a:xfrm>
              <a:off x="1905480" y="1337760"/>
              <a:ext cx="4824360" cy="572400"/>
              <a:chOff x="1905480" y="1337760"/>
              <a:chExt cx="4824360" cy="572400"/>
            </a:xfrm>
          </p:grpSpPr>
          <p:sp>
            <p:nvSpPr>
              <p:cNvPr id="47" name="Google Shape;77;p17"/>
              <p:cNvSpPr/>
              <p:nvPr/>
            </p:nvSpPr>
            <p:spPr>
              <a:xfrm>
                <a:off x="1905480" y="1337760"/>
                <a:ext cx="2020680" cy="572400"/>
              </a:xfrm>
              <a:prstGeom prst="rect">
                <a:avLst/>
              </a:prstGeom>
              <a:noFill/>
              <a:ln w="9360">
                <a:solidFill>
                  <a:schemeClr val="lt1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r>
                  <a:rPr b="1" lang="en" sz="2000" strike="noStrike" u="none">
                    <a:solidFill>
                      <a:schemeClr val="lt1"/>
                    </a:solidFill>
                    <a:uFillTx/>
                    <a:latin typeface="Dosis"/>
                    <a:ea typeface="Dosis"/>
                  </a:rPr>
                  <a:t>Julia</a:t>
                </a:r>
                <a:endParaRPr b="0" lang="en-AU" sz="2000" strike="noStrike" u="none">
                  <a:solidFill>
                    <a:srgbClr val="ffffff"/>
                  </a:solidFill>
                  <a:uFillTx/>
                  <a:latin typeface="Arial"/>
                </a:endParaRPr>
              </a:p>
            </p:txBody>
          </p:sp>
          <p:sp>
            <p:nvSpPr>
              <p:cNvPr id="48" name="Google Shape;78;p17"/>
              <p:cNvSpPr/>
              <p:nvPr/>
            </p:nvSpPr>
            <p:spPr>
              <a:xfrm>
                <a:off x="4546080" y="1354320"/>
                <a:ext cx="2183760" cy="5392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r>
                  <a:rPr b="0" lang="en" sz="1400" strike="noStrike" u="none">
                    <a:solidFill>
                      <a:srgbClr val="ffffff"/>
                    </a:solidFill>
                    <a:uFillTx/>
                    <a:latin typeface="Poppins"/>
                    <a:ea typeface="Poppins"/>
                  </a:rPr>
                  <a:t>Install Julia via </a:t>
                </a:r>
                <a:r>
                  <a:rPr b="0" lang="en" sz="1400" strike="noStrike" u="sng">
                    <a:solidFill>
                      <a:srgbClr val="ffffff"/>
                    </a:solidFill>
                    <a:uFillTx/>
                    <a:latin typeface="Poppins"/>
                    <a:ea typeface="Poppins"/>
                    <a:hlinkClick r:id="rId1"/>
                  </a:rPr>
                  <a:t>JuliaUp</a:t>
                </a:r>
                <a:r>
                  <a:rPr b="0" lang="en" sz="1400" strike="noStrike" u="none">
                    <a:solidFill>
                      <a:srgbClr val="ffffff"/>
                    </a:solidFill>
                    <a:uFillTx/>
                    <a:latin typeface="Poppins"/>
                    <a:ea typeface="Poppins"/>
                  </a:rPr>
                  <a:t> </a:t>
                </a:r>
                <a:endParaRPr b="0" lang="en-AU" sz="1400" strike="noStrike" u="none">
                  <a:solidFill>
                    <a:srgbClr val="ffffff"/>
                  </a:solidFill>
                  <a:uFillTx/>
                  <a:latin typeface="Arial"/>
                </a:endParaRPr>
              </a:p>
            </p:txBody>
          </p:sp>
        </p:grpSp>
      </p:grpSp>
      <p:cxnSp>
        <p:nvCxnSpPr>
          <p:cNvPr id="49" name="Google Shape;79;p17"/>
          <p:cNvCxnSpPr>
            <a:stCxn id="45" idx="3"/>
            <a:endCxn id="47" idx="1"/>
          </p:cNvCxnSpPr>
          <p:nvPr/>
        </p:nvCxnSpPr>
        <p:spPr>
          <a:xfrm>
            <a:off x="1285560" y="1623960"/>
            <a:ext cx="620280" cy="360"/>
          </a:xfrm>
          <a:prstGeom prst="straightConnector1">
            <a:avLst/>
          </a:prstGeom>
          <a:ln w="9360">
            <a:solidFill>
              <a:schemeClr val="lt1"/>
            </a:solidFill>
            <a:round/>
          </a:ln>
        </p:spPr>
      </p:cxnSp>
      <p:cxnSp>
        <p:nvCxnSpPr>
          <p:cNvPr id="50" name="Google Shape;80;p17"/>
          <p:cNvCxnSpPr>
            <a:stCxn id="47" idx="3"/>
            <a:endCxn id="48" idx="1"/>
          </p:cNvCxnSpPr>
          <p:nvPr/>
        </p:nvCxnSpPr>
        <p:spPr>
          <a:xfrm>
            <a:off x="3926160" y="1623960"/>
            <a:ext cx="620280" cy="360"/>
          </a:xfrm>
          <a:prstGeom prst="straightConnector1">
            <a:avLst/>
          </a:prstGeom>
          <a:ln w="9360">
            <a:solidFill>
              <a:schemeClr val="lt1"/>
            </a:solidFill>
            <a:round/>
            <a:tailEnd len="med" type="triangle" w="med"/>
          </a:ln>
        </p:spPr>
      </p:cxnSp>
      <p:grpSp>
        <p:nvGrpSpPr>
          <p:cNvPr id="51" name="Google Shape;81;p17"/>
          <p:cNvGrpSpPr/>
          <p:nvPr/>
        </p:nvGrpSpPr>
        <p:grpSpPr>
          <a:xfrm>
            <a:off x="715320" y="2585160"/>
            <a:ext cx="6015240" cy="572400"/>
            <a:chOff x="715320" y="2585160"/>
            <a:chExt cx="6015240" cy="572400"/>
          </a:xfrm>
        </p:grpSpPr>
        <p:sp>
          <p:nvSpPr>
            <p:cNvPr id="52" name="Google Shape;82;p17"/>
            <p:cNvSpPr/>
            <p:nvPr/>
          </p:nvSpPr>
          <p:spPr>
            <a:xfrm>
              <a:off x="715320" y="2585160"/>
              <a:ext cx="572400" cy="572400"/>
            </a:xfrm>
            <a:prstGeom prst="rect">
              <a:avLst/>
            </a:prstGeom>
            <a:noFill/>
            <a:ln w="9360">
              <a:solidFill>
                <a:schemeClr val="lt1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1" lang="en" sz="3600" strike="noStrike" u="none">
                  <a:solidFill>
                    <a:srgbClr val="cb3c33"/>
                  </a:solidFill>
                  <a:uFillTx/>
                  <a:latin typeface="Dosis"/>
                  <a:ea typeface="Dosis"/>
                </a:rPr>
                <a:t>2</a:t>
              </a:r>
              <a:endParaRPr b="0" lang="en-AU" sz="3600" strike="noStrike" u="none">
                <a:solidFill>
                  <a:srgbClr val="cb3c33"/>
                </a:solidFill>
                <a:uFillTx/>
                <a:latin typeface="Arial"/>
              </a:endParaRPr>
            </a:p>
          </p:txBody>
        </p:sp>
        <p:grpSp>
          <p:nvGrpSpPr>
            <p:cNvPr id="53" name="Google Shape;83;p17"/>
            <p:cNvGrpSpPr/>
            <p:nvPr/>
          </p:nvGrpSpPr>
          <p:grpSpPr>
            <a:xfrm>
              <a:off x="1906560" y="2585160"/>
              <a:ext cx="4824000" cy="572400"/>
              <a:chOff x="1906560" y="2585160"/>
              <a:chExt cx="4824000" cy="572400"/>
            </a:xfrm>
          </p:grpSpPr>
          <p:sp>
            <p:nvSpPr>
              <p:cNvPr id="54" name="Google Shape;84;p17"/>
              <p:cNvSpPr/>
              <p:nvPr/>
            </p:nvSpPr>
            <p:spPr>
              <a:xfrm>
                <a:off x="1906560" y="2585160"/>
                <a:ext cx="2020680" cy="572400"/>
              </a:xfrm>
              <a:prstGeom prst="rect">
                <a:avLst/>
              </a:prstGeom>
              <a:noFill/>
              <a:ln w="9360">
                <a:solidFill>
                  <a:schemeClr val="lt1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r>
                  <a:rPr b="1" lang="en" sz="2000" strike="noStrike" u="none">
                    <a:solidFill>
                      <a:schemeClr val="lt1"/>
                    </a:solidFill>
                    <a:uFillTx/>
                    <a:latin typeface="Dosis"/>
                    <a:ea typeface="Dosis"/>
                  </a:rPr>
                  <a:t>Data</a:t>
                </a:r>
                <a:endParaRPr b="0" lang="en-AU" sz="2000" strike="noStrike" u="none">
                  <a:solidFill>
                    <a:srgbClr val="ffffff"/>
                  </a:solidFill>
                  <a:uFillTx/>
                  <a:latin typeface="Arial"/>
                </a:endParaRPr>
              </a:p>
            </p:txBody>
          </p:sp>
          <p:sp>
            <p:nvSpPr>
              <p:cNvPr id="55" name="Google Shape;85;p17"/>
              <p:cNvSpPr/>
              <p:nvPr/>
            </p:nvSpPr>
            <p:spPr>
              <a:xfrm>
                <a:off x="4546800" y="2601720"/>
                <a:ext cx="2183760" cy="5392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r>
                  <a:rPr b="0" lang="en" sz="1400" strike="noStrike" u="none">
                    <a:solidFill>
                      <a:srgbClr val="ffffff"/>
                    </a:solidFill>
                    <a:uFillTx/>
                    <a:latin typeface="Poppins"/>
                    <a:ea typeface="Poppins"/>
                  </a:rPr>
                  <a:t>Download the </a:t>
                </a:r>
                <a:r>
                  <a:rPr b="0" lang="en" sz="1400" strike="noStrike" u="sng">
                    <a:solidFill>
                      <a:srgbClr val="ffffff"/>
                    </a:solidFill>
                    <a:uFillTx/>
                    <a:latin typeface="Poppins"/>
                    <a:ea typeface="Poppins"/>
                    <a:hlinkClick r:id="rId2"/>
                  </a:rPr>
                  <a:t>data</a:t>
                </a:r>
                <a:endParaRPr b="0" lang="en-AU" sz="1400" strike="noStrike" u="none">
                  <a:solidFill>
                    <a:srgbClr val="ffffff"/>
                  </a:solidFill>
                  <a:uFillTx/>
                  <a:latin typeface="Arial"/>
                </a:endParaRPr>
              </a:p>
            </p:txBody>
          </p:sp>
        </p:grpSp>
      </p:grpSp>
      <p:grpSp>
        <p:nvGrpSpPr>
          <p:cNvPr id="56" name="Google Shape;86;p17"/>
          <p:cNvGrpSpPr/>
          <p:nvPr/>
        </p:nvGrpSpPr>
        <p:grpSpPr>
          <a:xfrm>
            <a:off x="715320" y="3832560"/>
            <a:ext cx="6015240" cy="572400"/>
            <a:chOff x="715320" y="3832560"/>
            <a:chExt cx="6015240" cy="572400"/>
          </a:xfrm>
        </p:grpSpPr>
        <p:sp>
          <p:nvSpPr>
            <p:cNvPr id="57" name="Google Shape;87;p17"/>
            <p:cNvSpPr/>
            <p:nvPr/>
          </p:nvSpPr>
          <p:spPr>
            <a:xfrm>
              <a:off x="715320" y="3832560"/>
              <a:ext cx="572400" cy="572400"/>
            </a:xfrm>
            <a:prstGeom prst="rect">
              <a:avLst/>
            </a:prstGeom>
            <a:noFill/>
            <a:ln w="9360">
              <a:solidFill>
                <a:schemeClr val="lt1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1" lang="en" sz="3600" strike="noStrike" u="none">
                  <a:solidFill>
                    <a:srgbClr val="9558b2"/>
                  </a:solidFill>
                  <a:uFillTx/>
                  <a:latin typeface="Dosis"/>
                  <a:ea typeface="Dosis"/>
                </a:rPr>
                <a:t>3</a:t>
              </a:r>
              <a:endParaRPr b="0" lang="en-AU" sz="3600" strike="noStrike" u="none">
                <a:solidFill>
                  <a:srgbClr val="9558b2"/>
                </a:solidFill>
                <a:uFillTx/>
                <a:latin typeface="Arial"/>
              </a:endParaRPr>
            </a:p>
          </p:txBody>
        </p:sp>
        <p:grpSp>
          <p:nvGrpSpPr>
            <p:cNvPr id="58" name="Google Shape;88;p17"/>
            <p:cNvGrpSpPr/>
            <p:nvPr/>
          </p:nvGrpSpPr>
          <p:grpSpPr>
            <a:xfrm>
              <a:off x="1906560" y="3832560"/>
              <a:ext cx="4824000" cy="572400"/>
              <a:chOff x="1906560" y="3832560"/>
              <a:chExt cx="4824000" cy="572400"/>
            </a:xfrm>
          </p:grpSpPr>
          <p:sp>
            <p:nvSpPr>
              <p:cNvPr id="59" name="Google Shape;89;p17"/>
              <p:cNvSpPr/>
              <p:nvPr/>
            </p:nvSpPr>
            <p:spPr>
              <a:xfrm>
                <a:off x="1906560" y="3832560"/>
                <a:ext cx="2020680" cy="572400"/>
              </a:xfrm>
              <a:prstGeom prst="rect">
                <a:avLst/>
              </a:prstGeom>
              <a:noFill/>
              <a:ln w="9360">
                <a:solidFill>
                  <a:schemeClr val="lt1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r>
                  <a:rPr b="1" lang="en" sz="2000" strike="noStrike" u="none">
                    <a:solidFill>
                      <a:schemeClr val="lt1"/>
                    </a:solidFill>
                    <a:uFillTx/>
                    <a:latin typeface="Dosis"/>
                    <a:ea typeface="Dosis"/>
                  </a:rPr>
                  <a:t>Workspace</a:t>
                </a:r>
                <a:endParaRPr b="0" lang="en-AU" sz="2000" strike="noStrike" u="none">
                  <a:solidFill>
                    <a:srgbClr val="ffffff"/>
                  </a:solidFill>
                  <a:uFillTx/>
                  <a:latin typeface="Arial"/>
                </a:endParaRPr>
              </a:p>
            </p:txBody>
          </p:sp>
          <p:sp>
            <p:nvSpPr>
              <p:cNvPr id="60" name="Google Shape;90;p17"/>
              <p:cNvSpPr/>
              <p:nvPr/>
            </p:nvSpPr>
            <p:spPr>
              <a:xfrm>
                <a:off x="4546800" y="3849120"/>
                <a:ext cx="2183760" cy="5392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algn="ctr">
                  <a:lnSpc>
                    <a:spcPct val="100000"/>
                  </a:lnSpc>
                  <a:tabLst>
                    <a:tab algn="l" pos="0"/>
                  </a:tabLst>
                </a:pPr>
                <a:r>
                  <a:rPr b="0" lang="en" sz="1400" strike="noStrike" u="none">
                    <a:solidFill>
                      <a:srgbClr val="ffffff"/>
                    </a:solidFill>
                    <a:uFillTx/>
                    <a:latin typeface="Poppins"/>
                    <a:ea typeface="Poppins"/>
                  </a:rPr>
                  <a:t>Have a workspace ready for Julia coding</a:t>
                </a:r>
                <a:endParaRPr b="0" lang="en-AU" sz="1400" strike="noStrike" u="none">
                  <a:solidFill>
                    <a:srgbClr val="ffffff"/>
                  </a:solidFill>
                  <a:uFillTx/>
                  <a:latin typeface="Arial"/>
                </a:endParaRPr>
              </a:p>
            </p:txBody>
          </p:sp>
        </p:grpSp>
      </p:grpSp>
      <p:cxnSp>
        <p:nvCxnSpPr>
          <p:cNvPr id="61" name="Google Shape;91;p17"/>
          <p:cNvCxnSpPr>
            <a:stCxn id="45" idx="2"/>
            <a:endCxn id="52" idx="0"/>
          </p:cNvCxnSpPr>
          <p:nvPr/>
        </p:nvCxnSpPr>
        <p:spPr>
          <a:xfrm>
            <a:off x="999360" y="1910160"/>
            <a:ext cx="2520" cy="675360"/>
          </a:xfrm>
          <a:prstGeom prst="straightConnector1">
            <a:avLst/>
          </a:prstGeom>
          <a:ln w="9360">
            <a:solidFill>
              <a:schemeClr val="lt1"/>
            </a:solidFill>
            <a:round/>
          </a:ln>
        </p:spPr>
      </p:cxnSp>
      <p:cxnSp>
        <p:nvCxnSpPr>
          <p:cNvPr id="62" name="Google Shape;92;p17"/>
          <p:cNvCxnSpPr>
            <a:stCxn id="52" idx="3"/>
            <a:endCxn id="54" idx="1"/>
          </p:cNvCxnSpPr>
          <p:nvPr/>
        </p:nvCxnSpPr>
        <p:spPr>
          <a:xfrm>
            <a:off x="1287720" y="2871360"/>
            <a:ext cx="619200" cy="360"/>
          </a:xfrm>
          <a:prstGeom prst="straightConnector1">
            <a:avLst/>
          </a:prstGeom>
          <a:ln w="9360">
            <a:solidFill>
              <a:schemeClr val="lt1"/>
            </a:solidFill>
            <a:round/>
          </a:ln>
        </p:spPr>
      </p:cxnSp>
      <p:cxnSp>
        <p:nvCxnSpPr>
          <p:cNvPr id="63" name="Google Shape;93;p17"/>
          <p:cNvCxnSpPr>
            <a:stCxn id="52" idx="2"/>
            <a:endCxn id="57" idx="0"/>
          </p:cNvCxnSpPr>
          <p:nvPr/>
        </p:nvCxnSpPr>
        <p:spPr>
          <a:xfrm>
            <a:off x="1001520" y="3157560"/>
            <a:ext cx="360" cy="675360"/>
          </a:xfrm>
          <a:prstGeom prst="straightConnector1">
            <a:avLst/>
          </a:prstGeom>
          <a:ln w="9360">
            <a:solidFill>
              <a:schemeClr val="lt1"/>
            </a:solidFill>
            <a:round/>
          </a:ln>
        </p:spPr>
      </p:cxnSp>
      <p:cxnSp>
        <p:nvCxnSpPr>
          <p:cNvPr id="64" name="Google Shape;94;p17"/>
          <p:cNvCxnSpPr>
            <a:stCxn id="57" idx="3"/>
            <a:endCxn id="59" idx="1"/>
          </p:cNvCxnSpPr>
          <p:nvPr/>
        </p:nvCxnSpPr>
        <p:spPr>
          <a:xfrm>
            <a:off x="1287720" y="4118760"/>
            <a:ext cx="619200" cy="360"/>
          </a:xfrm>
          <a:prstGeom prst="straightConnector1">
            <a:avLst/>
          </a:prstGeom>
          <a:ln w="9360">
            <a:solidFill>
              <a:schemeClr val="lt1"/>
            </a:solidFill>
            <a:round/>
          </a:ln>
        </p:spPr>
      </p:cxnSp>
      <p:cxnSp>
        <p:nvCxnSpPr>
          <p:cNvPr id="65" name="Google Shape;95;p17"/>
          <p:cNvCxnSpPr>
            <a:stCxn id="54" idx="3"/>
            <a:endCxn id="55" idx="1"/>
          </p:cNvCxnSpPr>
          <p:nvPr/>
        </p:nvCxnSpPr>
        <p:spPr>
          <a:xfrm>
            <a:off x="3927240" y="2871360"/>
            <a:ext cx="619920" cy="360"/>
          </a:xfrm>
          <a:prstGeom prst="straightConnector1">
            <a:avLst/>
          </a:prstGeom>
          <a:ln w="9360">
            <a:solidFill>
              <a:schemeClr val="lt1"/>
            </a:solidFill>
            <a:round/>
            <a:tailEnd len="med" type="triangle" w="med"/>
          </a:ln>
        </p:spPr>
      </p:cxnSp>
      <p:cxnSp>
        <p:nvCxnSpPr>
          <p:cNvPr id="66" name="Google Shape;96;p17"/>
          <p:cNvCxnSpPr>
            <a:stCxn id="59" idx="3"/>
            <a:endCxn id="60" idx="1"/>
          </p:cNvCxnSpPr>
          <p:nvPr/>
        </p:nvCxnSpPr>
        <p:spPr>
          <a:xfrm>
            <a:off x="3927240" y="4118760"/>
            <a:ext cx="619920" cy="360"/>
          </a:xfrm>
          <a:prstGeom prst="straightConnector1">
            <a:avLst/>
          </a:prstGeom>
          <a:ln w="9360">
            <a:solidFill>
              <a:schemeClr val="lt1"/>
            </a:solidFill>
            <a:round/>
            <a:tailEnd len="med" type="triangle" w="med"/>
          </a:ln>
        </p:spPr>
      </p:cxnSp>
      <p:cxnSp>
        <p:nvCxnSpPr>
          <p:cNvPr id="67" name="Google Shape;97;p17"/>
          <p:cNvCxnSpPr>
            <a:stCxn id="48" idx="3"/>
            <a:endCxn id="68" idx="1"/>
          </p:cNvCxnSpPr>
          <p:nvPr/>
        </p:nvCxnSpPr>
        <p:spPr>
          <a:xfrm flipV="1">
            <a:off x="6729840" y="1623600"/>
            <a:ext cx="619920" cy="720"/>
          </a:xfrm>
          <a:prstGeom prst="straightConnector1">
            <a:avLst/>
          </a:prstGeom>
          <a:ln w="9360">
            <a:solidFill>
              <a:schemeClr val="lt1"/>
            </a:solidFill>
            <a:round/>
          </a:ln>
        </p:spPr>
      </p:cxnSp>
      <p:cxnSp>
        <p:nvCxnSpPr>
          <p:cNvPr id="69" name="Google Shape;99;p17"/>
          <p:cNvCxnSpPr>
            <a:stCxn id="55" idx="3"/>
            <a:endCxn id="70" idx="1"/>
          </p:cNvCxnSpPr>
          <p:nvPr/>
        </p:nvCxnSpPr>
        <p:spPr>
          <a:xfrm flipV="1">
            <a:off x="6730560" y="2871000"/>
            <a:ext cx="619200" cy="720"/>
          </a:xfrm>
          <a:prstGeom prst="straightConnector1">
            <a:avLst/>
          </a:prstGeom>
          <a:ln w="9360">
            <a:solidFill>
              <a:schemeClr val="lt1"/>
            </a:solidFill>
            <a:round/>
          </a:ln>
        </p:spPr>
      </p:cxnSp>
      <p:cxnSp>
        <p:nvCxnSpPr>
          <p:cNvPr id="71" name="Google Shape;101;p17"/>
          <p:cNvCxnSpPr>
            <a:stCxn id="60" idx="3"/>
            <a:endCxn id="72" idx="1"/>
          </p:cNvCxnSpPr>
          <p:nvPr/>
        </p:nvCxnSpPr>
        <p:spPr>
          <a:xfrm flipV="1">
            <a:off x="6730560" y="4118400"/>
            <a:ext cx="619200" cy="720"/>
          </a:xfrm>
          <a:prstGeom prst="straightConnector1">
            <a:avLst/>
          </a:prstGeom>
          <a:ln w="9360">
            <a:solidFill>
              <a:schemeClr val="lt1"/>
            </a:solidFill>
            <a:round/>
          </a:ln>
        </p:spPr>
      </p:cxnSp>
      <p:sp>
        <p:nvSpPr>
          <p:cNvPr id="68" name="Google Shape;98;p17"/>
          <p:cNvSpPr/>
          <p:nvPr/>
        </p:nvSpPr>
        <p:spPr>
          <a:xfrm>
            <a:off x="7349400" y="1148400"/>
            <a:ext cx="1080720" cy="950760"/>
          </a:xfrm>
          <a:prstGeom prst="rect">
            <a:avLst/>
          </a:prstGeom>
          <a:noFill/>
          <a:ln w="9360">
            <a:solidFill>
              <a:schemeClr val="lt1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endParaRPr b="0" lang="en-AU" sz="1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70" name="Google Shape;100;p17"/>
          <p:cNvSpPr/>
          <p:nvPr/>
        </p:nvSpPr>
        <p:spPr>
          <a:xfrm>
            <a:off x="7349400" y="2395800"/>
            <a:ext cx="1080720" cy="950760"/>
          </a:xfrm>
          <a:prstGeom prst="rect">
            <a:avLst/>
          </a:prstGeom>
          <a:noFill/>
          <a:ln w="9360">
            <a:solidFill>
              <a:schemeClr val="lt1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endParaRPr b="0" lang="en-AU" sz="1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72" name="Google Shape;102;p17"/>
          <p:cNvSpPr/>
          <p:nvPr/>
        </p:nvSpPr>
        <p:spPr>
          <a:xfrm>
            <a:off x="7349400" y="3643200"/>
            <a:ext cx="1080720" cy="950760"/>
          </a:xfrm>
          <a:prstGeom prst="rect">
            <a:avLst/>
          </a:prstGeom>
          <a:noFill/>
          <a:ln w="9360">
            <a:solidFill>
              <a:schemeClr val="lt1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endParaRPr b="0" lang="en-AU" sz="1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73" name="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7612560" y="1336680"/>
            <a:ext cx="563400" cy="563400"/>
          </a:xfrm>
          <a:prstGeom prst="rect">
            <a:avLst/>
          </a:prstGeom>
          <a:ln w="0">
            <a:noFill/>
          </a:ln>
        </p:spPr>
      </p:pic>
      <p:sp>
        <p:nvSpPr>
          <p:cNvPr id="74" name=""/>
          <p:cNvSpPr txBox="1"/>
          <p:nvPr/>
        </p:nvSpPr>
        <p:spPr>
          <a:xfrm>
            <a:off x="7554960" y="2510280"/>
            <a:ext cx="714240" cy="727560"/>
          </a:xfrm>
          <a:prstGeom prst="rect">
            <a:avLst/>
          </a:prstGeom>
          <a:noFill/>
          <a:ln w="0">
            <a:noFill/>
          </a:ln>
        </p:spPr>
        <p:txBody>
          <a:bodyPr wrap="none" lIns="90000" rIns="90000" tIns="45000" bIns="45000" anchor="t">
            <a:noAutofit/>
          </a:bodyPr>
          <a:p>
            <a:r>
              <a:rPr b="0" lang="en-AU" sz="4800" strike="noStrike" u="none">
                <a:solidFill>
                  <a:srgbClr val="ffffff"/>
                </a:solidFill>
                <a:uFillTx/>
                <a:latin typeface="Font Awesome 6 Brands Regular"/>
                <a:ea typeface="Font Awesome 6 Brands Regular"/>
              </a:rPr>
              <a:t></a:t>
            </a:r>
            <a:endParaRPr b="0" lang="en-AU" sz="4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75" name=""/>
          <p:cNvSpPr txBox="1"/>
          <p:nvPr/>
        </p:nvSpPr>
        <p:spPr>
          <a:xfrm>
            <a:off x="7542720" y="3843360"/>
            <a:ext cx="752400" cy="567360"/>
          </a:xfrm>
          <a:prstGeom prst="rect">
            <a:avLst/>
          </a:prstGeom>
          <a:noFill/>
          <a:ln w="0">
            <a:noFill/>
          </a:ln>
        </p:spPr>
        <p:txBody>
          <a:bodyPr wrap="none" lIns="90000" rIns="90000" tIns="45000" bIns="45000" anchor="t">
            <a:noAutofit/>
          </a:bodyPr>
          <a:p>
            <a:r>
              <a:rPr b="0" lang="en-AU" sz="3600" strike="noStrike" u="none">
                <a:solidFill>
                  <a:srgbClr val="ffffff"/>
                </a:solidFill>
                <a:uFillTx/>
                <a:latin typeface="Font Awesome 6 Free Solid"/>
                <a:ea typeface="Font Awesome 6 Free Solid"/>
              </a:rPr>
              <a:t>💻</a:t>
            </a:r>
            <a:endParaRPr b="0" lang="en-AU" sz="36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717120" y="444960"/>
            <a:ext cx="7713360" cy="572400"/>
          </a:xfrm>
          <a:prstGeom prst="rect">
            <a:avLst/>
          </a:prstGeom>
          <a:noFill/>
          <a:ln w="936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3600" strike="noStrike" u="none">
                <a:solidFill>
                  <a:schemeClr val="lt1"/>
                </a:solidFill>
                <a:uFillTx/>
                <a:latin typeface="Dosis"/>
                <a:ea typeface="Dosis"/>
              </a:rPr>
              <a:t>Julia in Brief</a:t>
            </a:r>
            <a:endParaRPr b="0" lang="en-AU" sz="3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graphicFrame>
        <p:nvGraphicFramePr>
          <p:cNvPr id="77" name="Google Shape;220;p21"/>
          <p:cNvGraphicFramePr/>
          <p:nvPr/>
        </p:nvGraphicFramePr>
        <p:xfrm>
          <a:off x="5414760" y="189000"/>
          <a:ext cx="3650400" cy="1101960"/>
        </p:xfrm>
        <a:graphic>
          <a:graphicData uri="http://schemas.openxmlformats.org/drawingml/2006/table">
            <a:tbl>
              <a:tblPr/>
              <a:tblGrid>
                <a:gridCol w="866160"/>
                <a:gridCol w="1082160"/>
                <a:gridCol w="878760"/>
                <a:gridCol w="823680"/>
              </a:tblGrid>
              <a:tr h="366840"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200" strike="noStrike" u="none">
                          <a:solidFill>
                            <a:schemeClr val="lt1"/>
                          </a:solidFill>
                          <a:uFillTx/>
                          <a:latin typeface="Dosis"/>
                          <a:ea typeface="Dosis"/>
                        </a:rPr>
                        <a:t>2009</a:t>
                      </a:r>
                      <a:endParaRPr b="0" lang="en-AU" sz="12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anchor="ctr" marL="91080" marR="91080">
                    <a:lnL w="9360">
                      <a:solidFill>
                        <a:srgbClr val="ffffff"/>
                      </a:solidFill>
                      <a:prstDash val="solid"/>
                    </a:lnL>
                    <a:lnR w="9360">
                      <a:solidFill>
                        <a:srgbClr val="ffffff"/>
                      </a:solidFill>
                      <a:prstDash val="solid"/>
                    </a:lnR>
                    <a:lnT w="9360">
                      <a:solidFill>
                        <a:srgbClr val="ffffff"/>
                      </a:solidFill>
                      <a:prstDash val="solid"/>
                    </a:lnT>
                    <a:lnB w="9360">
                      <a:solidFill>
                        <a:srgbClr val="ffffff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200" strike="noStrike" u="none">
                          <a:solidFill>
                            <a:schemeClr val="lt1"/>
                          </a:solidFill>
                          <a:uFillTx/>
                          <a:latin typeface="Dosis"/>
                          <a:ea typeface="Dosis"/>
                        </a:rPr>
                        <a:t>2012</a:t>
                      </a:r>
                      <a:endParaRPr b="0" lang="en-AU" sz="12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anchor="ctr" marL="91080" marR="91080">
                    <a:lnL w="9360">
                      <a:solidFill>
                        <a:srgbClr val="ffffff"/>
                      </a:solidFill>
                      <a:prstDash val="solid"/>
                    </a:lnL>
                    <a:lnR w="9360">
                      <a:solidFill>
                        <a:srgbClr val="ffffff"/>
                      </a:solidFill>
                      <a:prstDash val="solid"/>
                    </a:lnR>
                    <a:lnT w="9360">
                      <a:solidFill>
                        <a:srgbClr val="ffffff"/>
                      </a:solidFill>
                      <a:prstDash val="solid"/>
                    </a:lnT>
                    <a:lnB w="9360">
                      <a:solidFill>
                        <a:srgbClr val="ffffff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200" strike="noStrike" u="none">
                          <a:solidFill>
                            <a:schemeClr val="lt1"/>
                          </a:solidFill>
                          <a:uFillTx/>
                          <a:latin typeface="Dosis"/>
                          <a:ea typeface="Dosis"/>
                        </a:rPr>
                        <a:t>2014</a:t>
                      </a:r>
                      <a:endParaRPr b="0" lang="en-AU" sz="12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anchor="ctr" marL="91080" marR="91080">
                    <a:lnL w="9360">
                      <a:solidFill>
                        <a:srgbClr val="ffffff"/>
                      </a:solidFill>
                      <a:prstDash val="solid"/>
                    </a:lnL>
                    <a:lnR w="9360">
                      <a:solidFill>
                        <a:srgbClr val="ffffff"/>
                      </a:solidFill>
                      <a:prstDash val="solid"/>
                    </a:lnR>
                    <a:lnT w="9360">
                      <a:solidFill>
                        <a:srgbClr val="ffffff"/>
                      </a:solidFill>
                      <a:prstDash val="solid"/>
                    </a:lnT>
                    <a:lnB w="9360">
                      <a:solidFill>
                        <a:srgbClr val="ffffff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200" strike="noStrike" u="none">
                          <a:solidFill>
                            <a:schemeClr val="lt1"/>
                          </a:solidFill>
                          <a:uFillTx/>
                          <a:latin typeface="Dosis"/>
                          <a:ea typeface="Dosis"/>
                        </a:rPr>
                        <a:t>2018</a:t>
                      </a:r>
                      <a:endParaRPr b="0" lang="en-AU" sz="12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anchor="ctr" marL="91080" marR="91080">
                    <a:lnL w="9360">
                      <a:solidFill>
                        <a:srgbClr val="ffffff"/>
                      </a:solidFill>
                      <a:prstDash val="solid"/>
                    </a:lnL>
                    <a:lnR w="9360">
                      <a:solidFill>
                        <a:srgbClr val="ffffff"/>
                      </a:solidFill>
                      <a:prstDash val="solid"/>
                    </a:lnR>
                    <a:lnT w="9360">
                      <a:solidFill>
                        <a:srgbClr val="ffffff"/>
                      </a:solidFill>
                      <a:prstDash val="solid"/>
                    </a:lnT>
                    <a:lnB w="9360">
                      <a:solidFill>
                        <a:srgbClr val="ffffff"/>
                      </a:solidFill>
                      <a:prstDash val="solid"/>
                    </a:lnB>
                    <a:noFill/>
                  </a:tcPr>
                </a:tc>
              </a:tr>
              <a:tr h="735480"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200" strike="noStrike" u="none">
                          <a:solidFill>
                            <a:schemeClr val="lt1"/>
                          </a:solidFill>
                          <a:uFillTx/>
                          <a:latin typeface="Dosis"/>
                          <a:ea typeface="Dosis"/>
                        </a:rPr>
                        <a:t>Work begins on Julia</a:t>
                      </a:r>
                      <a:endParaRPr b="0" lang="en-AU" sz="12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anchor="ctr" marL="91080" marR="91080">
                    <a:lnL w="9360">
                      <a:solidFill>
                        <a:srgbClr val="ffffff"/>
                      </a:solidFill>
                      <a:prstDash val="solid"/>
                    </a:lnL>
                    <a:lnR w="9360">
                      <a:solidFill>
                        <a:srgbClr val="ffffff"/>
                      </a:solidFill>
                      <a:prstDash val="solid"/>
                    </a:lnR>
                    <a:lnT w="9360">
                      <a:solidFill>
                        <a:srgbClr val="ffffff"/>
                      </a:solidFill>
                      <a:prstDash val="solid"/>
                    </a:lnT>
                    <a:lnB w="9360">
                      <a:solidFill>
                        <a:srgbClr val="ffffff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200" strike="noStrike" u="none">
                          <a:solidFill>
                            <a:schemeClr val="lt1"/>
                          </a:solidFill>
                          <a:uFillTx/>
                          <a:latin typeface="Dosis"/>
                          <a:ea typeface="Dosis"/>
                        </a:rPr>
                        <a:t>Julia officially announced</a:t>
                      </a:r>
                      <a:endParaRPr b="0" lang="en-AU" sz="12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anchor="ctr" marL="91080" marR="91080">
                    <a:lnL w="9360">
                      <a:solidFill>
                        <a:srgbClr val="ffffff"/>
                      </a:solidFill>
                      <a:prstDash val="solid"/>
                    </a:lnL>
                    <a:lnR w="9360">
                      <a:solidFill>
                        <a:srgbClr val="ffffff"/>
                      </a:solidFill>
                      <a:prstDash val="solid"/>
                    </a:lnR>
                    <a:lnT w="9360">
                      <a:solidFill>
                        <a:srgbClr val="ffffff"/>
                      </a:solidFill>
                      <a:prstDash val="solid"/>
                    </a:lnT>
                    <a:lnB w="9360">
                      <a:solidFill>
                        <a:srgbClr val="ffffff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200" strike="noStrike" u="none">
                          <a:solidFill>
                            <a:schemeClr val="lt1"/>
                          </a:solidFill>
                          <a:uFillTx/>
                          <a:latin typeface="Dosis"/>
                          <a:ea typeface="Dosis"/>
                        </a:rPr>
                        <a:t>First JuliaCon</a:t>
                      </a:r>
                      <a:endParaRPr b="0" lang="en-AU" sz="12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anchor="ctr" marL="91080" marR="91080">
                    <a:lnL w="9360">
                      <a:solidFill>
                        <a:srgbClr val="ffffff"/>
                      </a:solidFill>
                      <a:prstDash val="solid"/>
                    </a:lnL>
                    <a:lnR w="9360">
                      <a:solidFill>
                        <a:srgbClr val="ffffff"/>
                      </a:solidFill>
                      <a:prstDash val="solid"/>
                    </a:lnR>
                    <a:lnT w="9360">
                      <a:solidFill>
                        <a:srgbClr val="ffffff"/>
                      </a:solidFill>
                      <a:prstDash val="solid"/>
                    </a:lnT>
                    <a:lnB w="9360">
                      <a:solidFill>
                        <a:srgbClr val="ffffff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1200" strike="noStrike" u="none">
                          <a:solidFill>
                            <a:schemeClr val="lt1"/>
                          </a:solidFill>
                          <a:uFillTx/>
                          <a:latin typeface="Dosis"/>
                          <a:ea typeface="Dosis"/>
                        </a:rPr>
                        <a:t>Julia 1.0 released</a:t>
                      </a:r>
                      <a:endParaRPr b="0" lang="en-AU" sz="12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anchor="ctr" marL="91080" marR="91080">
                    <a:lnL w="9360">
                      <a:solidFill>
                        <a:srgbClr val="ffffff"/>
                      </a:solidFill>
                      <a:prstDash val="solid"/>
                    </a:lnL>
                    <a:lnR w="9360">
                      <a:solidFill>
                        <a:srgbClr val="ffffff"/>
                      </a:solidFill>
                      <a:prstDash val="solid"/>
                    </a:lnR>
                    <a:lnT w="9360">
                      <a:solidFill>
                        <a:srgbClr val="ffffff"/>
                      </a:solidFill>
                      <a:prstDash val="solid"/>
                    </a:lnT>
                    <a:lnB w="9360">
                      <a:solidFill>
                        <a:srgbClr val="ffffff"/>
                      </a:solidFill>
                      <a:prstDash val="solid"/>
                    </a:lnB>
                    <a:noFill/>
                  </a:tcPr>
                </a:tc>
              </a:tr>
            </a:tbl>
          </a:graphicData>
        </a:graphic>
      </p:graphicFrame>
      <p:pic>
        <p:nvPicPr>
          <p:cNvPr id="78" name="" descr=""/>
          <p:cNvPicPr/>
          <p:nvPr/>
        </p:nvPicPr>
        <p:blipFill>
          <a:blip r:embed="rId1"/>
          <a:stretch/>
        </p:blipFill>
        <p:spPr>
          <a:xfrm>
            <a:off x="180000" y="1440000"/>
            <a:ext cx="540000" cy="540000"/>
          </a:xfrm>
          <a:prstGeom prst="rect">
            <a:avLst/>
          </a:prstGeom>
          <a:ln w="0">
            <a:noFill/>
          </a:ln>
        </p:spPr>
      </p:pic>
      <p:pic>
        <p:nvPicPr>
          <p:cNvPr id="79" name="" descr=""/>
          <p:cNvPicPr/>
          <p:nvPr/>
        </p:nvPicPr>
        <p:blipFill>
          <a:blip r:embed="rId2"/>
          <a:stretch/>
        </p:blipFill>
        <p:spPr>
          <a:xfrm>
            <a:off x="180000" y="2459880"/>
            <a:ext cx="540000" cy="540000"/>
          </a:xfrm>
          <a:prstGeom prst="rect">
            <a:avLst/>
          </a:prstGeom>
          <a:ln w="0">
            <a:noFill/>
          </a:ln>
        </p:spPr>
      </p:pic>
      <p:pic>
        <p:nvPicPr>
          <p:cNvPr id="80" name="" descr=""/>
          <p:cNvPicPr/>
          <p:nvPr/>
        </p:nvPicPr>
        <p:blipFill>
          <a:blip r:embed="rId3"/>
          <a:stretch/>
        </p:blipFill>
        <p:spPr>
          <a:xfrm>
            <a:off x="180000" y="3480120"/>
            <a:ext cx="540000" cy="540000"/>
          </a:xfrm>
          <a:prstGeom prst="rect">
            <a:avLst/>
          </a:prstGeom>
          <a:ln w="0">
            <a:noFill/>
          </a:ln>
        </p:spPr>
      </p:pic>
      <p:pic>
        <p:nvPicPr>
          <p:cNvPr id="81" name="" descr=""/>
          <p:cNvPicPr/>
          <p:nvPr/>
        </p:nvPicPr>
        <p:blipFill>
          <a:blip r:embed="rId4"/>
          <a:stretch/>
        </p:blipFill>
        <p:spPr>
          <a:xfrm>
            <a:off x="180000" y="4500000"/>
            <a:ext cx="540000" cy="540000"/>
          </a:xfrm>
          <a:prstGeom prst="rect">
            <a:avLst/>
          </a:prstGeom>
          <a:ln w="0">
            <a:noFill/>
          </a:ln>
        </p:spPr>
      </p:pic>
      <p:sp>
        <p:nvSpPr>
          <p:cNvPr id="82" name=""/>
          <p:cNvSpPr txBox="1"/>
          <p:nvPr/>
        </p:nvSpPr>
        <p:spPr>
          <a:xfrm>
            <a:off x="720000" y="1440000"/>
            <a:ext cx="1236960" cy="639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" sz="1800" strike="noStrike" u="none">
                <a:solidFill>
                  <a:srgbClr val="ffffff"/>
                </a:solidFill>
                <a:uFillTx/>
                <a:latin typeface="Poppins"/>
                <a:ea typeface="Poppins"/>
              </a:rPr>
              <a:t>Jeff Bezanson</a:t>
            </a:r>
            <a:endParaRPr b="0" lang="en-AU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83" name=""/>
          <p:cNvSpPr txBox="1"/>
          <p:nvPr/>
        </p:nvSpPr>
        <p:spPr>
          <a:xfrm>
            <a:off x="720000" y="2459880"/>
            <a:ext cx="1217160" cy="639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" sz="1800" strike="noStrike" u="none">
                <a:solidFill>
                  <a:srgbClr val="ffffff"/>
                </a:solidFill>
                <a:uFillTx/>
                <a:latin typeface="Poppins"/>
                <a:ea typeface="Poppins"/>
              </a:rPr>
              <a:t>Stefan Karpinski</a:t>
            </a:r>
            <a:endParaRPr b="0" lang="en-AU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84" name=""/>
          <p:cNvSpPr txBox="1"/>
          <p:nvPr/>
        </p:nvSpPr>
        <p:spPr>
          <a:xfrm>
            <a:off x="720000" y="3480120"/>
            <a:ext cx="1211040" cy="639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" sz="1800" strike="noStrike" u="none">
                <a:solidFill>
                  <a:srgbClr val="ffffff"/>
                </a:solidFill>
                <a:uFillTx/>
                <a:latin typeface="Poppins"/>
                <a:ea typeface="Poppins"/>
              </a:rPr>
              <a:t>Viral Shah</a:t>
            </a:r>
            <a:endParaRPr b="0" lang="en-AU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85" name=""/>
          <p:cNvSpPr txBox="1"/>
          <p:nvPr/>
        </p:nvSpPr>
        <p:spPr>
          <a:xfrm>
            <a:off x="720000" y="4500000"/>
            <a:ext cx="1217160" cy="639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" sz="1800" strike="noStrike" u="none">
                <a:solidFill>
                  <a:srgbClr val="ffffff"/>
                </a:solidFill>
                <a:uFillTx/>
                <a:latin typeface="Poppins"/>
                <a:ea typeface="Poppins"/>
              </a:rPr>
              <a:t>Alan Edelman</a:t>
            </a:r>
            <a:endParaRPr b="0" lang="en-AU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86" name=""/>
          <p:cNvSpPr txBox="1"/>
          <p:nvPr/>
        </p:nvSpPr>
        <p:spPr>
          <a:xfrm>
            <a:off x="2023920" y="1453680"/>
            <a:ext cx="7020000" cy="3610800"/>
          </a:xfrm>
          <a:prstGeom prst="rect">
            <a:avLst/>
          </a:prstGeom>
          <a:solidFill>
            <a:srgbClr val="000000">
              <a:alpha val="40000"/>
            </a:srgbClr>
          </a:solidFill>
          <a:ln w="0">
            <a:noFill/>
          </a:ln>
        </p:spPr>
        <p:txBody>
          <a:bodyPr lIns="90000" rIns="90000" tIns="45000" bIns="45000" anchor="ctr">
            <a:noAutofit/>
          </a:bodyPr>
          <a:p>
            <a:pPr algn="just">
              <a:lnSpc>
                <a:spcPct val="115000"/>
              </a:lnSpc>
              <a:spcBef>
                <a:spcPts val="283"/>
              </a:spcBef>
              <a:spcAft>
                <a:spcPts val="283"/>
              </a:spcAft>
            </a:pPr>
            <a:r>
              <a:rPr b="0" lang="en-AU" sz="1800" strike="noStrike" u="none">
                <a:solidFill>
                  <a:srgbClr val="ffffff"/>
                </a:solidFill>
                <a:uFillTx/>
                <a:latin typeface="Arial"/>
                <a:ea typeface="Noto Sans CJK SC"/>
              </a:rPr>
              <a:t>We want a language that's </a:t>
            </a:r>
            <a:r>
              <a:rPr b="1" lang="en-AU" sz="1800" strike="noStrike" u="none">
                <a:solidFill>
                  <a:srgbClr val="ffffff"/>
                </a:solidFill>
                <a:uFillTx/>
                <a:latin typeface="Arial"/>
                <a:ea typeface="Noto Sans CJK SC"/>
              </a:rPr>
              <a:t>open source</a:t>
            </a:r>
            <a:r>
              <a:rPr b="0" lang="en-AU" sz="1800" strike="noStrike" u="none">
                <a:solidFill>
                  <a:srgbClr val="ffffff"/>
                </a:solidFill>
                <a:uFillTx/>
                <a:latin typeface="Arial"/>
                <a:ea typeface="Noto Sans CJK SC"/>
              </a:rPr>
              <a:t>, with a liberal license. We want the </a:t>
            </a:r>
            <a:r>
              <a:rPr b="1" lang="en-AU" sz="1800" strike="noStrike" u="none">
                <a:solidFill>
                  <a:srgbClr val="ffffff"/>
                </a:solidFill>
                <a:uFillTx/>
                <a:latin typeface="Arial"/>
                <a:ea typeface="Noto Sans CJK SC"/>
              </a:rPr>
              <a:t>speed of C</a:t>
            </a:r>
            <a:r>
              <a:rPr b="0" lang="en-AU" sz="1800" strike="noStrike" u="none">
                <a:solidFill>
                  <a:srgbClr val="ffffff"/>
                </a:solidFill>
                <a:uFillTx/>
                <a:latin typeface="Arial"/>
                <a:ea typeface="Noto Sans CJK SC"/>
              </a:rPr>
              <a:t> with the d</a:t>
            </a:r>
            <a:r>
              <a:rPr b="1" lang="en-AU" sz="1800" strike="noStrike" u="none">
                <a:solidFill>
                  <a:srgbClr val="ffffff"/>
                </a:solidFill>
                <a:uFillTx/>
                <a:latin typeface="Arial"/>
                <a:ea typeface="Noto Sans CJK SC"/>
              </a:rPr>
              <a:t>ynamism of Ruby</a:t>
            </a:r>
            <a:r>
              <a:rPr b="0" lang="en-AU" sz="1800" strike="noStrike" u="none">
                <a:solidFill>
                  <a:srgbClr val="ffffff"/>
                </a:solidFill>
                <a:uFillTx/>
                <a:latin typeface="Arial"/>
                <a:ea typeface="Noto Sans CJK SC"/>
              </a:rPr>
              <a:t>. We want a language that's homoiconic, with </a:t>
            </a:r>
            <a:r>
              <a:rPr b="1" lang="en-AU" sz="1800" strike="noStrike" u="none">
                <a:solidFill>
                  <a:srgbClr val="ffffff"/>
                </a:solidFill>
                <a:uFillTx/>
                <a:latin typeface="Arial"/>
                <a:ea typeface="Noto Sans CJK SC"/>
              </a:rPr>
              <a:t>true macros like Lisp</a:t>
            </a:r>
            <a:r>
              <a:rPr b="0" lang="en-AU" sz="1800" strike="noStrike" u="none">
                <a:solidFill>
                  <a:srgbClr val="ffffff"/>
                </a:solidFill>
                <a:uFillTx/>
                <a:latin typeface="Arial"/>
                <a:ea typeface="Noto Sans CJK SC"/>
              </a:rPr>
              <a:t>, but with obvious, familiar </a:t>
            </a:r>
            <a:r>
              <a:rPr b="1" lang="en-AU" sz="1800" strike="noStrike" u="none">
                <a:solidFill>
                  <a:srgbClr val="ffffff"/>
                </a:solidFill>
                <a:uFillTx/>
                <a:latin typeface="Arial"/>
                <a:ea typeface="Noto Sans CJK SC"/>
              </a:rPr>
              <a:t>mathematical notation like Matlab</a:t>
            </a:r>
            <a:r>
              <a:rPr b="0" lang="en-AU" sz="1800" strike="noStrike" u="none">
                <a:solidFill>
                  <a:srgbClr val="ffffff"/>
                </a:solidFill>
                <a:uFillTx/>
                <a:latin typeface="Arial"/>
                <a:ea typeface="Noto Sans CJK SC"/>
              </a:rPr>
              <a:t>. We want something as usable for </a:t>
            </a:r>
            <a:r>
              <a:rPr b="1" lang="en-AU" sz="1800" strike="noStrike" u="none">
                <a:solidFill>
                  <a:srgbClr val="ffffff"/>
                </a:solidFill>
                <a:uFillTx/>
                <a:latin typeface="Arial"/>
                <a:ea typeface="Noto Sans CJK SC"/>
              </a:rPr>
              <a:t>general programming as Python</a:t>
            </a:r>
            <a:r>
              <a:rPr b="0" lang="en-AU" sz="1800" strike="noStrike" u="none">
                <a:solidFill>
                  <a:srgbClr val="ffffff"/>
                </a:solidFill>
                <a:uFillTx/>
                <a:latin typeface="Arial"/>
                <a:ea typeface="Noto Sans CJK SC"/>
              </a:rPr>
              <a:t>, as easy for </a:t>
            </a:r>
            <a:r>
              <a:rPr b="1" lang="en-AU" sz="1800" strike="noStrike" u="none">
                <a:solidFill>
                  <a:srgbClr val="ffffff"/>
                </a:solidFill>
                <a:uFillTx/>
                <a:latin typeface="Arial"/>
                <a:ea typeface="Noto Sans CJK SC"/>
              </a:rPr>
              <a:t>statistics as R</a:t>
            </a:r>
            <a:r>
              <a:rPr b="0" lang="en-AU" sz="1800" strike="noStrike" u="none">
                <a:solidFill>
                  <a:srgbClr val="ffffff"/>
                </a:solidFill>
                <a:uFillTx/>
                <a:latin typeface="Arial"/>
                <a:ea typeface="Noto Sans CJK SC"/>
              </a:rPr>
              <a:t>, as natural for </a:t>
            </a:r>
            <a:r>
              <a:rPr b="1" lang="en-AU" sz="1800" strike="noStrike" u="none">
                <a:solidFill>
                  <a:srgbClr val="ffffff"/>
                </a:solidFill>
                <a:uFillTx/>
                <a:latin typeface="Arial"/>
                <a:ea typeface="Noto Sans CJK SC"/>
              </a:rPr>
              <a:t>string processing as Perl</a:t>
            </a:r>
            <a:r>
              <a:rPr b="0" lang="en-AU" sz="1800" strike="noStrike" u="none">
                <a:solidFill>
                  <a:srgbClr val="ffffff"/>
                </a:solidFill>
                <a:uFillTx/>
                <a:latin typeface="Arial"/>
                <a:ea typeface="Noto Sans CJK SC"/>
              </a:rPr>
              <a:t>, as powerful for </a:t>
            </a:r>
            <a:r>
              <a:rPr b="1" lang="en-AU" sz="1800" strike="noStrike" u="none">
                <a:solidFill>
                  <a:srgbClr val="ffffff"/>
                </a:solidFill>
                <a:uFillTx/>
                <a:latin typeface="Arial"/>
                <a:ea typeface="Noto Sans CJK SC"/>
              </a:rPr>
              <a:t>linear algebra as Matlab</a:t>
            </a:r>
            <a:r>
              <a:rPr b="0" lang="en-AU" sz="1800" strike="noStrike" u="none">
                <a:solidFill>
                  <a:srgbClr val="ffffff"/>
                </a:solidFill>
                <a:uFillTx/>
                <a:latin typeface="Arial"/>
                <a:ea typeface="Noto Sans CJK SC"/>
              </a:rPr>
              <a:t>, as good at </a:t>
            </a:r>
            <a:r>
              <a:rPr b="1" lang="en-AU" sz="1800" strike="noStrike" u="none">
                <a:solidFill>
                  <a:srgbClr val="ffffff"/>
                </a:solidFill>
                <a:uFillTx/>
                <a:latin typeface="Arial"/>
                <a:ea typeface="Noto Sans CJK SC"/>
              </a:rPr>
              <a:t>gluing programs together as the shell</a:t>
            </a:r>
            <a:r>
              <a:rPr b="0" lang="en-AU" sz="1800" strike="noStrike" u="none">
                <a:solidFill>
                  <a:srgbClr val="ffffff"/>
                </a:solidFill>
                <a:uFillTx/>
                <a:latin typeface="Arial"/>
                <a:ea typeface="Noto Sans CJK SC"/>
              </a:rPr>
              <a:t>. Something that is </a:t>
            </a:r>
            <a:r>
              <a:rPr b="1" lang="en-AU" sz="1800" strike="noStrike" u="none">
                <a:solidFill>
                  <a:srgbClr val="ffffff"/>
                </a:solidFill>
                <a:uFillTx/>
                <a:latin typeface="Arial"/>
                <a:ea typeface="Noto Sans CJK SC"/>
              </a:rPr>
              <a:t>dirt simple to learn</a:t>
            </a:r>
            <a:r>
              <a:rPr b="0" lang="en-AU" sz="1800" strike="noStrike" u="none">
                <a:solidFill>
                  <a:srgbClr val="ffffff"/>
                </a:solidFill>
                <a:uFillTx/>
                <a:latin typeface="Arial"/>
                <a:ea typeface="Noto Sans CJK SC"/>
              </a:rPr>
              <a:t>, yet keeps the </a:t>
            </a:r>
            <a:r>
              <a:rPr b="1" lang="en-AU" sz="1800" strike="noStrike" u="none">
                <a:solidFill>
                  <a:srgbClr val="ffffff"/>
                </a:solidFill>
                <a:uFillTx/>
                <a:latin typeface="Arial"/>
                <a:ea typeface="Noto Sans CJK SC"/>
              </a:rPr>
              <a:t>most serious hackers happy</a:t>
            </a:r>
            <a:r>
              <a:rPr b="0" lang="en-AU" sz="1800" strike="noStrike" u="none">
                <a:solidFill>
                  <a:srgbClr val="ffffff"/>
                </a:solidFill>
                <a:uFillTx/>
                <a:latin typeface="Arial"/>
                <a:ea typeface="Noto Sans CJK SC"/>
              </a:rPr>
              <a:t>. We want it </a:t>
            </a:r>
            <a:r>
              <a:rPr b="1" lang="en-AU" sz="1800" strike="noStrike" u="none">
                <a:solidFill>
                  <a:srgbClr val="ffffff"/>
                </a:solidFill>
                <a:uFillTx/>
                <a:latin typeface="Arial"/>
                <a:ea typeface="Noto Sans CJK SC"/>
              </a:rPr>
              <a:t>interactive</a:t>
            </a:r>
            <a:r>
              <a:rPr b="0" lang="en-AU" sz="1800" strike="noStrike" u="none">
                <a:solidFill>
                  <a:srgbClr val="ffffff"/>
                </a:solidFill>
                <a:uFillTx/>
                <a:latin typeface="Arial"/>
                <a:ea typeface="Noto Sans CJK SC"/>
              </a:rPr>
              <a:t> and we want it </a:t>
            </a:r>
            <a:r>
              <a:rPr b="1" lang="en-AU" sz="1800" strike="noStrike" u="none">
                <a:solidFill>
                  <a:srgbClr val="ffffff"/>
                </a:solidFill>
                <a:uFillTx/>
                <a:latin typeface="Arial"/>
                <a:ea typeface="Noto Sans CJK SC"/>
              </a:rPr>
              <a:t>compiled</a:t>
            </a:r>
            <a:r>
              <a:rPr b="0" lang="en-AU" sz="1800" strike="noStrike" u="none">
                <a:solidFill>
                  <a:srgbClr val="ffffff"/>
                </a:solidFill>
                <a:uFillTx/>
                <a:latin typeface="Arial"/>
                <a:ea typeface="Noto Sans CJK SC"/>
              </a:rPr>
              <a:t>.</a:t>
            </a:r>
            <a:endParaRPr b="0" lang="en-AU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180000" y="147600"/>
            <a:ext cx="7713360" cy="572400"/>
          </a:xfrm>
          <a:prstGeom prst="rect">
            <a:avLst/>
          </a:prstGeom>
          <a:noFill/>
          <a:ln w="936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3600" strike="noStrike" u="none">
                <a:solidFill>
                  <a:schemeClr val="lt1"/>
                </a:solidFill>
                <a:uFillTx/>
                <a:latin typeface="Dosis"/>
                <a:ea typeface="Dosis"/>
              </a:rPr>
              <a:t>Why Julia?</a:t>
            </a:r>
            <a:endParaRPr b="0" lang="en-AU" sz="3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grpSp>
        <p:nvGrpSpPr>
          <p:cNvPr id="88" name="Google Shape;336;p24"/>
          <p:cNvGrpSpPr/>
          <p:nvPr/>
        </p:nvGrpSpPr>
        <p:grpSpPr>
          <a:xfrm>
            <a:off x="5760000" y="255240"/>
            <a:ext cx="2880000" cy="644760"/>
            <a:chOff x="5760000" y="255240"/>
            <a:chExt cx="2880000" cy="644760"/>
          </a:xfrm>
        </p:grpSpPr>
        <p:sp>
          <p:nvSpPr>
            <p:cNvPr id="89" name="Google Shape;337;p24"/>
            <p:cNvSpPr/>
            <p:nvPr/>
          </p:nvSpPr>
          <p:spPr>
            <a:xfrm flipH="1">
              <a:off x="5760000" y="255240"/>
              <a:ext cx="2880000" cy="3603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b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1" lang="en" sz="2000" strike="noStrike" u="none">
                  <a:solidFill>
                    <a:srgbClr val="ffffff"/>
                  </a:solidFill>
                  <a:uFillTx/>
                  <a:latin typeface="Dosis"/>
                  <a:ea typeface="Dosis"/>
                </a:rPr>
                <a:t>Multiple Dispatch</a:t>
              </a:r>
              <a:endParaRPr b="0" lang="en-AU" sz="20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90" name="Google Shape;338;p24"/>
            <p:cNvSpPr/>
            <p:nvPr/>
          </p:nvSpPr>
          <p:spPr>
            <a:xfrm flipH="1">
              <a:off x="5760000" y="539640"/>
              <a:ext cx="2880000" cy="3603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t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0" lang="en" sz="1400" strike="noStrike" u="none">
                  <a:solidFill>
                    <a:srgbClr val="ffffff"/>
                  </a:solidFill>
                  <a:uFillTx/>
                  <a:latin typeface="Poppins"/>
                  <a:ea typeface="Poppins"/>
                </a:rPr>
                <a:t>Overload functions</a:t>
              </a:r>
              <a:endParaRPr b="0" lang="en-AU" sz="1400" strike="noStrike" u="none">
                <a:solidFill>
                  <a:srgbClr val="ffffff"/>
                </a:solidFill>
                <a:uFillTx/>
                <a:latin typeface="Arial"/>
              </a:endParaRPr>
            </a:p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0" i="1" lang="en" sz="1400" strike="noStrike" u="none">
                  <a:solidFill>
                    <a:srgbClr val="ffffff"/>
                  </a:solidFill>
                  <a:uFillTx/>
                  <a:latin typeface="Poppins"/>
                  <a:ea typeface="Poppins"/>
                </a:rPr>
                <a:t>Most specific</a:t>
              </a:r>
              <a:r>
                <a:rPr b="0" lang="en" sz="1400" strike="noStrike" u="none">
                  <a:solidFill>
                    <a:srgbClr val="ffffff"/>
                  </a:solidFill>
                  <a:uFillTx/>
                  <a:latin typeface="Poppins"/>
                  <a:ea typeface="Poppins"/>
                </a:rPr>
                <a:t> match runs</a:t>
              </a:r>
              <a:endParaRPr b="0" lang="en-A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</p:grpSp>
      <p:grpSp>
        <p:nvGrpSpPr>
          <p:cNvPr id="91" name="Google Shape;339;p24"/>
          <p:cNvGrpSpPr/>
          <p:nvPr/>
        </p:nvGrpSpPr>
        <p:grpSpPr>
          <a:xfrm>
            <a:off x="5760000" y="1440000"/>
            <a:ext cx="2880000" cy="644760"/>
            <a:chOff x="5760000" y="1440000"/>
            <a:chExt cx="2880000" cy="644760"/>
          </a:xfrm>
        </p:grpSpPr>
        <p:sp>
          <p:nvSpPr>
            <p:cNvPr id="92" name="Google Shape;340;p24"/>
            <p:cNvSpPr/>
            <p:nvPr/>
          </p:nvSpPr>
          <p:spPr>
            <a:xfrm flipH="1">
              <a:off x="5760000" y="1440000"/>
              <a:ext cx="2880000" cy="3603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b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1" lang="en" sz="2000" strike="noStrike" u="none">
                  <a:solidFill>
                    <a:srgbClr val="ffffff"/>
                  </a:solidFill>
                  <a:uFillTx/>
                  <a:latin typeface="Dosis"/>
                  <a:ea typeface="Dosis"/>
                </a:rPr>
                <a:t>Metaprogramming</a:t>
              </a:r>
              <a:endParaRPr b="0" lang="en-AU" sz="20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93" name="Google Shape;341;p24"/>
            <p:cNvSpPr/>
            <p:nvPr/>
          </p:nvSpPr>
          <p:spPr>
            <a:xfrm flipH="1">
              <a:off x="5760000" y="1724400"/>
              <a:ext cx="2880000" cy="3603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t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0" i="1" lang="en" sz="1400" strike="noStrike" u="none">
                  <a:solidFill>
                    <a:srgbClr val="ffffff"/>
                  </a:solidFill>
                  <a:uFillTx/>
                  <a:latin typeface="Poppins"/>
                  <a:ea typeface="Poppins"/>
                </a:rPr>
                <a:t>Everything</a:t>
              </a:r>
              <a:r>
                <a:rPr b="0" lang="en" sz="1400" strike="noStrike" u="none">
                  <a:solidFill>
                    <a:srgbClr val="ffffff"/>
                  </a:solidFill>
                  <a:uFillTx/>
                  <a:latin typeface="Poppins"/>
                  <a:ea typeface="Poppins"/>
                </a:rPr>
                <a:t> in Julia has a type</a:t>
              </a:r>
              <a:endParaRPr b="0" lang="en-AU" sz="1400" strike="noStrike" u="none">
                <a:solidFill>
                  <a:srgbClr val="ffffff"/>
                </a:solidFill>
                <a:uFillTx/>
                <a:latin typeface="Arial"/>
              </a:endParaRPr>
            </a:p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0" lang="en" sz="1400" strike="noStrike" u="none">
                  <a:solidFill>
                    <a:srgbClr val="ffffff"/>
                  </a:solidFill>
                  <a:uFillTx/>
                  <a:latin typeface="Poppins"/>
                  <a:ea typeface="Poppins"/>
                </a:rPr>
                <a:t>Code which writes code</a:t>
              </a:r>
              <a:endParaRPr b="0" lang="en-A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</p:grpSp>
      <p:grpSp>
        <p:nvGrpSpPr>
          <p:cNvPr id="94" name="Google Shape;342;p24"/>
          <p:cNvGrpSpPr/>
          <p:nvPr/>
        </p:nvGrpSpPr>
        <p:grpSpPr>
          <a:xfrm>
            <a:off x="5760000" y="3960000"/>
            <a:ext cx="2880000" cy="644760"/>
            <a:chOff x="5760000" y="3960000"/>
            <a:chExt cx="2880000" cy="644760"/>
          </a:xfrm>
        </p:grpSpPr>
        <p:sp>
          <p:nvSpPr>
            <p:cNvPr id="95" name="Google Shape;343;p24"/>
            <p:cNvSpPr/>
            <p:nvPr/>
          </p:nvSpPr>
          <p:spPr>
            <a:xfrm>
              <a:off x="5760000" y="3960000"/>
              <a:ext cx="2880000" cy="3603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b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1" lang="en" sz="2000" strike="noStrike" u="none">
                  <a:solidFill>
                    <a:srgbClr val="ffffff"/>
                  </a:solidFill>
                  <a:uFillTx/>
                  <a:latin typeface="Dosis"/>
                  <a:ea typeface="Dosis"/>
                </a:rPr>
                <a:t>Interactable</a:t>
              </a:r>
              <a:endParaRPr b="0" lang="en-AU" sz="20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96" name="Google Shape;344;p24"/>
            <p:cNvSpPr/>
            <p:nvPr/>
          </p:nvSpPr>
          <p:spPr>
            <a:xfrm>
              <a:off x="5760000" y="4244400"/>
              <a:ext cx="2880000" cy="3603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t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0" lang="en" sz="1400" strike="noStrike" u="none">
                  <a:solidFill>
                    <a:srgbClr val="ffffff"/>
                  </a:solidFill>
                  <a:uFillTx/>
                  <a:latin typeface="Poppins"/>
                  <a:ea typeface="Poppins"/>
                </a:rPr>
                <a:t>Interface with C, Fortran, C++, Python, R, Java, Mathematica, Matlab, etc...</a:t>
              </a:r>
              <a:endParaRPr b="0" lang="en-A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</p:grpSp>
      <p:grpSp>
        <p:nvGrpSpPr>
          <p:cNvPr id="97" name="Google Shape;345;p24"/>
          <p:cNvGrpSpPr/>
          <p:nvPr/>
        </p:nvGrpSpPr>
        <p:grpSpPr>
          <a:xfrm>
            <a:off x="5764320" y="2520000"/>
            <a:ext cx="2875680" cy="644760"/>
            <a:chOff x="5764320" y="2520000"/>
            <a:chExt cx="2875680" cy="644760"/>
          </a:xfrm>
        </p:grpSpPr>
        <p:sp>
          <p:nvSpPr>
            <p:cNvPr id="98" name="Google Shape;346;p24"/>
            <p:cNvSpPr/>
            <p:nvPr/>
          </p:nvSpPr>
          <p:spPr>
            <a:xfrm>
              <a:off x="5764320" y="2520000"/>
              <a:ext cx="2875680" cy="3603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b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1" lang="en" sz="2000" strike="noStrike" u="none">
                  <a:solidFill>
                    <a:srgbClr val="ffffff"/>
                  </a:solidFill>
                  <a:uFillTx/>
                  <a:latin typeface="Dosis"/>
                  <a:ea typeface="Dosis"/>
                </a:rPr>
                <a:t>Extendable</a:t>
              </a:r>
              <a:endParaRPr b="0" lang="en-AU" sz="20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99" name="Google Shape;347;p24"/>
            <p:cNvSpPr/>
            <p:nvPr/>
          </p:nvSpPr>
          <p:spPr>
            <a:xfrm>
              <a:off x="5764320" y="2804400"/>
              <a:ext cx="2875680" cy="3603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t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0" lang="en" sz="1400" strike="noStrike" u="none">
                  <a:solidFill>
                    <a:srgbClr val="ffffff"/>
                  </a:solidFill>
                  <a:uFillTx/>
                  <a:latin typeface="Poppins"/>
                  <a:ea typeface="Poppins"/>
                </a:rPr>
                <a:t>Robust Package Ecosystems:</a:t>
              </a:r>
              <a:endParaRPr b="0" lang="en-AU" sz="1400" strike="noStrike" u="none">
                <a:solidFill>
                  <a:srgbClr val="ffffff"/>
                </a:solidFill>
                <a:uFillTx/>
                <a:latin typeface="Arial"/>
              </a:endParaRPr>
            </a:p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0" lang="en" sz="1400" strike="noStrike" u="none">
                  <a:solidFill>
                    <a:srgbClr val="ffffff"/>
                  </a:solidFill>
                  <a:uFillTx/>
                  <a:latin typeface="Poppins"/>
                  <a:ea typeface="Poppins"/>
                </a:rPr>
                <a:t>Visualisation, Statistics, Machine Learning, Quantum Computing, HPC, and </a:t>
              </a:r>
              <a:r>
                <a:rPr b="1" lang="en" sz="1400" strike="noStrike" u="none">
                  <a:solidFill>
                    <a:srgbClr val="ffffff"/>
                  </a:solidFill>
                  <a:uFillTx/>
                  <a:latin typeface="Poppins"/>
                  <a:ea typeface="Poppins"/>
                </a:rPr>
                <a:t>Astronomy!</a:t>
              </a:r>
              <a:endParaRPr b="0" lang="en-A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</p:grpSp>
      <p:grpSp>
        <p:nvGrpSpPr>
          <p:cNvPr id="100" name="Google Shape;348;p24"/>
          <p:cNvGrpSpPr/>
          <p:nvPr/>
        </p:nvGrpSpPr>
        <p:grpSpPr>
          <a:xfrm>
            <a:off x="2340000" y="540000"/>
            <a:ext cx="2520000" cy="856800"/>
            <a:chOff x="2340000" y="540000"/>
            <a:chExt cx="2520000" cy="856800"/>
          </a:xfrm>
        </p:grpSpPr>
        <p:sp>
          <p:nvSpPr>
            <p:cNvPr id="101" name="Google Shape;349;p24"/>
            <p:cNvSpPr/>
            <p:nvPr/>
          </p:nvSpPr>
          <p:spPr>
            <a:xfrm flipH="1">
              <a:off x="2340000" y="540000"/>
              <a:ext cx="2520000" cy="3603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b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1" lang="en" sz="2000" strike="noStrike" u="none">
                  <a:solidFill>
                    <a:srgbClr val="ffffff"/>
                  </a:solidFill>
                  <a:uFillTx/>
                  <a:latin typeface="Dosis"/>
                  <a:ea typeface="Dosis"/>
                </a:rPr>
                <a:t>Dynamic Types</a:t>
              </a:r>
              <a:endParaRPr b="0" lang="en-AU" sz="20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02" name="Google Shape;350;p24"/>
            <p:cNvSpPr/>
            <p:nvPr/>
          </p:nvSpPr>
          <p:spPr>
            <a:xfrm flipH="1">
              <a:off x="2340000" y="824400"/>
              <a:ext cx="2520000" cy="572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t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0" lang="en" sz="1400" strike="noStrike" u="none">
                  <a:solidFill>
                    <a:srgbClr val="ffffff"/>
                  </a:solidFill>
                  <a:uFillTx/>
                  <a:latin typeface="Poppins"/>
                  <a:ea typeface="Poppins"/>
                </a:rPr>
                <a:t>Types are optional</a:t>
              </a:r>
              <a:endParaRPr b="0" lang="en-AU" sz="1400" strike="noStrike" u="none">
                <a:solidFill>
                  <a:srgbClr val="ffffff"/>
                </a:solidFill>
                <a:uFillTx/>
                <a:latin typeface="Arial"/>
              </a:endParaRPr>
            </a:p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0" lang="en" sz="1400" strike="noStrike" u="none">
                  <a:solidFill>
                    <a:srgbClr val="ffffff"/>
                  </a:solidFill>
                  <a:uFillTx/>
                  <a:latin typeface="Poppins"/>
                  <a:ea typeface="Poppins"/>
                </a:rPr>
                <a:t>More info = Faster Code</a:t>
              </a:r>
              <a:endParaRPr b="0" lang="en-A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</p:grpSp>
      <p:grpSp>
        <p:nvGrpSpPr>
          <p:cNvPr id="103" name="Google Shape;351;p24"/>
          <p:cNvGrpSpPr/>
          <p:nvPr/>
        </p:nvGrpSpPr>
        <p:grpSpPr>
          <a:xfrm>
            <a:off x="2340000" y="2901600"/>
            <a:ext cx="2520000" cy="878400"/>
            <a:chOff x="2340000" y="2901600"/>
            <a:chExt cx="2520000" cy="878400"/>
          </a:xfrm>
        </p:grpSpPr>
        <p:sp>
          <p:nvSpPr>
            <p:cNvPr id="104" name="Google Shape;352;p24"/>
            <p:cNvSpPr/>
            <p:nvPr/>
          </p:nvSpPr>
          <p:spPr>
            <a:xfrm flipH="1">
              <a:off x="2651760" y="2901600"/>
              <a:ext cx="1858680" cy="3603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b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1" lang="en" sz="2000" strike="noStrike" u="none">
                  <a:solidFill>
                    <a:srgbClr val="ffffff"/>
                  </a:solidFill>
                  <a:uFillTx/>
                  <a:latin typeface="Dosis"/>
                  <a:ea typeface="Dosis"/>
                </a:rPr>
                <a:t>Opinionated</a:t>
              </a:r>
              <a:endParaRPr b="0" lang="en-AU" sz="20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05" name="Google Shape;353;p24"/>
            <p:cNvSpPr/>
            <p:nvPr/>
          </p:nvSpPr>
          <p:spPr>
            <a:xfrm flipH="1">
              <a:off x="2340000" y="3185640"/>
              <a:ext cx="2520000" cy="5943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t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0" lang="en" sz="1400" strike="noStrike" u="none">
                  <a:solidFill>
                    <a:srgbClr val="ffffff"/>
                  </a:solidFill>
                  <a:uFillTx/>
                  <a:latin typeface="Poppins"/>
                  <a:ea typeface="Poppins"/>
                </a:rPr>
                <a:t>Built in:</a:t>
              </a:r>
              <a:endParaRPr b="0" lang="en-AU" sz="1400" strike="noStrike" u="none">
                <a:solidFill>
                  <a:srgbClr val="ffffff"/>
                </a:solidFill>
                <a:uFillTx/>
                <a:latin typeface="Arial"/>
              </a:endParaRPr>
            </a:p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0" lang="en" sz="1400" strike="noStrike" u="none">
                  <a:solidFill>
                    <a:srgbClr val="ffffff"/>
                  </a:solidFill>
                  <a:uFillTx/>
                  <a:latin typeface="Poppins"/>
                  <a:ea typeface="Poppins"/>
                </a:rPr>
                <a:t>Package Management, Profiling, Debugging, Logging</a:t>
              </a:r>
              <a:endParaRPr b="0" lang="en-A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</p:grpSp>
      <p:grpSp>
        <p:nvGrpSpPr>
          <p:cNvPr id="106" name="Google Shape;354;p24"/>
          <p:cNvGrpSpPr/>
          <p:nvPr/>
        </p:nvGrpSpPr>
        <p:grpSpPr>
          <a:xfrm>
            <a:off x="176400" y="1641240"/>
            <a:ext cx="1858680" cy="878760"/>
            <a:chOff x="176400" y="1641240"/>
            <a:chExt cx="1858680" cy="878760"/>
          </a:xfrm>
        </p:grpSpPr>
        <p:sp>
          <p:nvSpPr>
            <p:cNvPr id="107" name="Google Shape;355;p24"/>
            <p:cNvSpPr/>
            <p:nvPr/>
          </p:nvSpPr>
          <p:spPr>
            <a:xfrm flipH="1">
              <a:off x="176040" y="1641240"/>
              <a:ext cx="1858680" cy="3603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b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1" lang="en" sz="2000" strike="noStrike" u="none">
                  <a:solidFill>
                    <a:srgbClr val="ffffff"/>
                  </a:solidFill>
                  <a:uFillTx/>
                  <a:latin typeface="Dosis"/>
                  <a:ea typeface="Dosis"/>
                </a:rPr>
                <a:t>JIT Compiled</a:t>
              </a:r>
              <a:endParaRPr b="0" lang="en-AU" sz="20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08" name="Google Shape;356;p24"/>
            <p:cNvSpPr/>
            <p:nvPr/>
          </p:nvSpPr>
          <p:spPr>
            <a:xfrm flipH="1">
              <a:off x="176040" y="1925640"/>
              <a:ext cx="1858680" cy="5943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t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0" lang="en" sz="1400" strike="noStrike" u="none">
                  <a:solidFill>
                    <a:srgbClr val="ffffff"/>
                  </a:solidFill>
                  <a:uFillTx/>
                  <a:latin typeface="Poppins"/>
                  <a:ea typeface="Poppins"/>
                </a:rPr>
                <a:t>Compile code once during runtime</a:t>
              </a:r>
              <a:endParaRPr b="0" lang="en-A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</p:grpSp>
      <p:cxnSp>
        <p:nvCxnSpPr>
          <p:cNvPr id="109" name="Google Shape;357;p24"/>
          <p:cNvCxnSpPr>
            <a:stCxn id="100" idx="-1"/>
            <a:endCxn id="89" idx="3"/>
          </p:cNvCxnSpPr>
          <p:nvPr/>
        </p:nvCxnSpPr>
        <p:spPr>
          <a:xfrm flipV="1">
            <a:off x="4860000" y="435240"/>
            <a:ext cx="900360" cy="533520"/>
          </a:xfrm>
          <a:prstGeom prst="bentConnector3">
            <a:avLst>
              <a:gd name="adj1" fmla="val 50000"/>
            </a:avLst>
          </a:prstGeom>
          <a:ln w="9360">
            <a:solidFill>
              <a:schemeClr val="lt1"/>
            </a:solidFill>
            <a:round/>
            <a:tailEnd len="med" type="triangle" w="med"/>
          </a:ln>
        </p:spPr>
      </p:cxnSp>
      <p:cxnSp>
        <p:nvCxnSpPr>
          <p:cNvPr id="110" name="Google Shape;358;p24"/>
          <p:cNvCxnSpPr>
            <a:stCxn id="100" idx="-1"/>
            <a:endCxn id="92" idx="3"/>
          </p:cNvCxnSpPr>
          <p:nvPr/>
        </p:nvCxnSpPr>
        <p:spPr>
          <a:xfrm>
            <a:off x="4860000" y="968400"/>
            <a:ext cx="900360" cy="651960"/>
          </a:xfrm>
          <a:prstGeom prst="bentConnector3">
            <a:avLst>
              <a:gd name="adj1" fmla="val 50000"/>
            </a:avLst>
          </a:prstGeom>
          <a:ln w="9360">
            <a:solidFill>
              <a:schemeClr val="lt1"/>
            </a:solidFill>
            <a:round/>
            <a:tailEnd len="med" type="triangle" w="med"/>
          </a:ln>
        </p:spPr>
      </p:cxnSp>
      <p:cxnSp>
        <p:nvCxnSpPr>
          <p:cNvPr id="111" name="Google Shape;359;p24"/>
          <p:cNvCxnSpPr>
            <a:stCxn id="103" idx="-1"/>
            <a:endCxn id="98" idx="1"/>
          </p:cNvCxnSpPr>
          <p:nvPr/>
        </p:nvCxnSpPr>
        <p:spPr>
          <a:xfrm flipV="1">
            <a:off x="4860000" y="2700000"/>
            <a:ext cx="904680" cy="641160"/>
          </a:xfrm>
          <a:prstGeom prst="bentConnector3">
            <a:avLst>
              <a:gd name="adj1" fmla="val 50000"/>
            </a:avLst>
          </a:prstGeom>
          <a:ln w="9360">
            <a:solidFill>
              <a:schemeClr val="lt1"/>
            </a:solidFill>
            <a:round/>
            <a:tailEnd len="med" type="triangle" w="med"/>
          </a:ln>
        </p:spPr>
      </p:cxnSp>
      <p:cxnSp>
        <p:nvCxnSpPr>
          <p:cNvPr id="112" name="Google Shape;360;p24"/>
          <p:cNvCxnSpPr>
            <a:stCxn id="103" idx="-1"/>
            <a:endCxn id="95" idx="1"/>
          </p:cNvCxnSpPr>
          <p:nvPr/>
        </p:nvCxnSpPr>
        <p:spPr>
          <a:xfrm>
            <a:off x="4860000" y="3340800"/>
            <a:ext cx="900360" cy="799560"/>
          </a:xfrm>
          <a:prstGeom prst="bentConnector3">
            <a:avLst>
              <a:gd name="adj1" fmla="val 50000"/>
            </a:avLst>
          </a:prstGeom>
          <a:ln w="9360">
            <a:solidFill>
              <a:schemeClr val="lt1"/>
            </a:solidFill>
            <a:round/>
            <a:tailEnd len="med" type="triangle" w="med"/>
          </a:ln>
        </p:spPr>
      </p:cxnSp>
      <p:cxnSp>
        <p:nvCxnSpPr>
          <p:cNvPr id="113" name="Google Shape;361;p24"/>
          <p:cNvCxnSpPr>
            <a:stCxn id="106" idx="3"/>
            <a:endCxn id="103" idx="-1"/>
          </p:cNvCxnSpPr>
          <p:nvPr/>
        </p:nvCxnSpPr>
        <p:spPr>
          <a:xfrm>
            <a:off x="2035080" y="2080440"/>
            <a:ext cx="305280" cy="1260720"/>
          </a:xfrm>
          <a:prstGeom prst="bentConnector3">
            <a:avLst>
              <a:gd name="adj1" fmla="val 50059"/>
            </a:avLst>
          </a:prstGeom>
          <a:ln w="9360">
            <a:solidFill>
              <a:schemeClr val="lt1"/>
            </a:solidFill>
            <a:round/>
            <a:tailEnd len="med" type="triangle" w="med"/>
          </a:ln>
        </p:spPr>
      </p:cxnSp>
      <p:cxnSp>
        <p:nvCxnSpPr>
          <p:cNvPr id="114" name="Google Shape;362;p24"/>
          <p:cNvCxnSpPr>
            <a:stCxn id="106" idx="-1"/>
            <a:endCxn id="100" idx="1"/>
          </p:cNvCxnSpPr>
          <p:nvPr/>
        </p:nvCxnSpPr>
        <p:spPr>
          <a:xfrm flipV="1">
            <a:off x="2035080" y="968400"/>
            <a:ext cx="305280" cy="1112400"/>
          </a:xfrm>
          <a:prstGeom prst="bentConnector3">
            <a:avLst>
              <a:gd name="adj1" fmla="val 50059"/>
            </a:avLst>
          </a:prstGeom>
          <a:ln w="9360">
            <a:solidFill>
              <a:schemeClr val="lt1"/>
            </a:solidFill>
            <a:round/>
            <a:tailEnd len="med" type="triangle" w="med"/>
          </a:ln>
        </p:spPr>
      </p:cxn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717120" y="444960"/>
            <a:ext cx="7713360" cy="572400"/>
          </a:xfrm>
          <a:prstGeom prst="rect">
            <a:avLst/>
          </a:prstGeom>
          <a:noFill/>
          <a:ln w="936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3600" strike="noStrike" u="none">
                <a:solidFill>
                  <a:schemeClr val="lt1"/>
                </a:solidFill>
                <a:uFillTx/>
                <a:latin typeface="Dosis"/>
                <a:ea typeface="Dosis"/>
              </a:rPr>
              <a:t>Basics: Interacting with Julia</a:t>
            </a:r>
            <a:endParaRPr b="0" lang="en-AU" sz="3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graphicFrame>
        <p:nvGraphicFramePr>
          <p:cNvPr id="116" name="Google Shape;451;p28"/>
          <p:cNvGraphicFramePr/>
          <p:nvPr/>
        </p:nvGraphicFramePr>
        <p:xfrm>
          <a:off x="360000" y="1440000"/>
          <a:ext cx="2519640" cy="3419640"/>
        </p:xfrm>
        <a:graphic>
          <a:graphicData uri="http://schemas.openxmlformats.org/drawingml/2006/table">
            <a:tbl>
              <a:tblPr/>
              <a:tblGrid>
                <a:gridCol w="2520000"/>
              </a:tblGrid>
              <a:tr h="547200"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2000" strike="noStrike" u="none">
                          <a:solidFill>
                            <a:schemeClr val="lt1"/>
                          </a:solidFill>
                          <a:uFillTx/>
                          <a:latin typeface="Dosis"/>
                          <a:ea typeface="Dosis"/>
                        </a:rPr>
                        <a:t>REPL</a:t>
                      </a:r>
                      <a:endParaRPr b="0" lang="en-AU" sz="20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anchor="ctr" marL="91080" marR="91080">
                    <a:lnL w="9360">
                      <a:solidFill>
                        <a:srgbClr val="ffffff"/>
                      </a:solidFill>
                      <a:prstDash val="solid"/>
                    </a:lnL>
                    <a:lnR w="9360">
                      <a:solidFill>
                        <a:srgbClr val="ffffff"/>
                      </a:solidFill>
                      <a:prstDash val="solid"/>
                    </a:lnR>
                    <a:lnT w="9360">
                      <a:solidFill>
                        <a:srgbClr val="ffffff"/>
                      </a:solidFill>
                      <a:prstDash val="solid"/>
                    </a:lnT>
                    <a:lnB w="9360">
                      <a:solidFill>
                        <a:srgbClr val="ffffff"/>
                      </a:solidFill>
                      <a:prstDash val="solid"/>
                    </a:lnB>
                    <a:noFill/>
                  </a:tcPr>
                </a:tc>
              </a:tr>
              <a:tr h="684000"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trike="noStrike" u="none">
                          <a:solidFill>
                            <a:schemeClr val="lt1"/>
                          </a:solidFill>
                          <a:uFillTx/>
                          <a:latin typeface="Poppins"/>
                          <a:ea typeface="Poppins"/>
                        </a:rPr>
                        <a:t>Interactive command-line </a:t>
                      </a:r>
                      <a:r>
                        <a:rPr b="0" i="1" lang="en" sz="1400" strike="noStrike" u="none">
                          <a:solidFill>
                            <a:schemeClr val="lt1"/>
                          </a:solidFill>
                          <a:uFillTx/>
                          <a:latin typeface="Poppins"/>
                          <a:ea typeface="Poppins"/>
                        </a:rPr>
                        <a:t>read-eval-print loop</a:t>
                      </a:r>
                      <a:endParaRPr b="0" lang="en-AU" sz="14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anchor="ctr" marL="91080" marR="91080">
                    <a:lnL w="9360">
                      <a:solidFill>
                        <a:srgbClr val="ffffff"/>
                      </a:solidFill>
                      <a:prstDash val="solid"/>
                    </a:lnL>
                    <a:lnR w="9360">
                      <a:solidFill>
                        <a:srgbClr val="ffffff"/>
                      </a:solidFill>
                      <a:prstDash val="solid"/>
                    </a:lnR>
                    <a:lnT w="9360">
                      <a:solidFill>
                        <a:srgbClr val="ffffff"/>
                      </a:solidFill>
                      <a:prstDash val="solid"/>
                    </a:lnT>
                    <a:lnB w="9360">
                      <a:solidFill>
                        <a:srgbClr val="ffffff"/>
                      </a:solidFill>
                      <a:prstDash val="solid"/>
                    </a:lnB>
                    <a:noFill/>
                  </a:tcPr>
                </a:tc>
              </a:tr>
              <a:tr h="1641960">
                <a:tc>
                  <a:txBody>
                    <a:bodyPr lIns="91080" rIns="91080" tIns="91080" bIns="91080" anchor="ctr">
                      <a:noAutofit/>
                    </a:bodyPr>
                    <a:p>
                      <a:pPr marL="457200" indent="-317520">
                        <a:lnSpc>
                          <a:spcPct val="100000"/>
                        </a:lnSpc>
                        <a:buClr>
                          <a:srgbClr val="ffffff"/>
                        </a:buClr>
                        <a:buFont typeface="Poppins"/>
                        <a:buChar char="●"/>
                      </a:pPr>
                      <a:r>
                        <a:rPr b="0" i="1" lang="en" sz="1400" strike="noStrike" u="none">
                          <a:solidFill>
                            <a:schemeClr val="lt1"/>
                          </a:solidFill>
                          <a:uFillTx/>
                          <a:latin typeface="Poppins"/>
                          <a:ea typeface="Poppins"/>
                        </a:rPr>
                        <a:t>]</a:t>
                      </a:r>
                      <a:r>
                        <a:rPr b="0" lang="en" sz="1400" strike="noStrike" u="none">
                          <a:solidFill>
                            <a:schemeClr val="lt1"/>
                          </a:solidFill>
                          <a:uFillTx/>
                          <a:latin typeface="Poppins"/>
                          <a:ea typeface="Poppins"/>
                        </a:rPr>
                        <a:t> - Package Mode</a:t>
                      </a:r>
                      <a:endParaRPr b="0" lang="en-AU" sz="14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  <a:p>
                      <a:pPr marL="457200" indent="-317520">
                        <a:lnSpc>
                          <a:spcPct val="100000"/>
                        </a:lnSpc>
                        <a:buClr>
                          <a:srgbClr val="ffffff"/>
                        </a:buClr>
                        <a:buFont typeface="Poppins"/>
                        <a:buChar char="●"/>
                      </a:pPr>
                      <a:r>
                        <a:rPr b="0" lang="en" sz="1400" strike="noStrike" u="none">
                          <a:solidFill>
                            <a:schemeClr val="lt1"/>
                          </a:solidFill>
                          <a:uFillTx/>
                          <a:latin typeface="Poppins"/>
                          <a:ea typeface="Poppins"/>
                        </a:rPr>
                        <a:t>? - Help Mode</a:t>
                      </a:r>
                      <a:endParaRPr b="0" lang="en-AU" sz="14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  <a:p>
                      <a:pPr marL="457200" indent="-317520">
                        <a:lnSpc>
                          <a:spcPct val="100000"/>
                        </a:lnSpc>
                        <a:buClr>
                          <a:srgbClr val="ffffff"/>
                        </a:buClr>
                        <a:buFont typeface="Poppins"/>
                        <a:buChar char="●"/>
                      </a:pPr>
                      <a:r>
                        <a:rPr b="0" i="1" lang="en" sz="1400" strike="noStrike" u="none">
                          <a:solidFill>
                            <a:schemeClr val="lt1"/>
                          </a:solidFill>
                          <a:uFillTx/>
                          <a:latin typeface="Poppins"/>
                          <a:ea typeface="Poppins"/>
                        </a:rPr>
                        <a:t>;</a:t>
                      </a:r>
                      <a:r>
                        <a:rPr b="0" lang="en" sz="1400" strike="noStrike" u="none">
                          <a:solidFill>
                            <a:schemeClr val="lt1"/>
                          </a:solidFill>
                          <a:uFillTx/>
                          <a:latin typeface="Poppins"/>
                          <a:ea typeface="Poppins"/>
                        </a:rPr>
                        <a:t> - Shell Mode</a:t>
                      </a:r>
                      <a:endParaRPr b="0" lang="en-AU" sz="14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  <a:p>
                      <a:pPr marL="457200" indent="-317520">
                        <a:lnSpc>
                          <a:spcPct val="100000"/>
                        </a:lnSpc>
                        <a:buClr>
                          <a:srgbClr val="ffffff"/>
                        </a:buClr>
                        <a:buFont typeface="Poppins"/>
                        <a:buChar char="●"/>
                      </a:pPr>
                      <a:r>
                        <a:rPr b="0" lang="en" sz="1400" strike="noStrike" u="none">
                          <a:solidFill>
                            <a:schemeClr val="lt1"/>
                          </a:solidFill>
                          <a:uFillTx/>
                          <a:latin typeface="Poppins"/>
                          <a:ea typeface="Poppins"/>
                        </a:rPr>
                        <a:t>Colours</a:t>
                      </a:r>
                      <a:endParaRPr b="0" lang="en-AU" sz="14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  <a:p>
                      <a:pPr marL="457200" indent="-317520">
                        <a:lnSpc>
                          <a:spcPct val="100000"/>
                        </a:lnSpc>
                        <a:buClr>
                          <a:srgbClr val="ffffff"/>
                        </a:buClr>
                        <a:buFont typeface="Poppins"/>
                        <a:buChar char="●"/>
                      </a:pPr>
                      <a:r>
                        <a:rPr b="0" lang="en" sz="1400" strike="noStrike" u="none">
                          <a:solidFill>
                            <a:schemeClr val="lt1"/>
                          </a:solidFill>
                          <a:uFillTx/>
                          <a:latin typeface="Poppins"/>
                          <a:ea typeface="Poppins"/>
                        </a:rPr>
                        <a:t>Tab Completion</a:t>
                      </a:r>
                      <a:endParaRPr b="0" lang="en-AU" sz="14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  <a:p>
                      <a:pPr marL="457200" indent="-317520">
                        <a:lnSpc>
                          <a:spcPct val="100000"/>
                        </a:lnSpc>
                        <a:buClr>
                          <a:srgbClr val="ffffff"/>
                        </a:buClr>
                        <a:buFont typeface="Poppins"/>
                        <a:buChar char="●"/>
                      </a:pPr>
                      <a:r>
                        <a:rPr b="0" lang="en" sz="1400" strike="noStrike" u="none">
                          <a:solidFill>
                            <a:schemeClr val="lt1"/>
                          </a:solidFill>
                          <a:uFillTx/>
                          <a:latin typeface="Poppins"/>
                          <a:ea typeface="Poppins"/>
                        </a:rPr>
                        <a:t>Unicode / LaTeX Input</a:t>
                      </a:r>
                      <a:endParaRPr b="0" lang="en-AU" sz="14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anchor="ctr" marL="91080" marR="91080">
                    <a:lnL w="9360">
                      <a:solidFill>
                        <a:srgbClr val="ffffff"/>
                      </a:solidFill>
                      <a:prstDash val="solid"/>
                    </a:lnL>
                    <a:lnR w="9360">
                      <a:solidFill>
                        <a:srgbClr val="ffffff"/>
                      </a:solidFill>
                      <a:prstDash val="solid"/>
                    </a:lnR>
                    <a:lnT w="9360">
                      <a:solidFill>
                        <a:srgbClr val="ffffff"/>
                      </a:solidFill>
                      <a:prstDash val="solid"/>
                    </a:lnT>
                    <a:lnB w="9360">
                      <a:solidFill>
                        <a:srgbClr val="ffffff"/>
                      </a:solidFill>
                      <a:prstDash val="solid"/>
                    </a:lnB>
                    <a:noFill/>
                  </a:tcPr>
                </a:tc>
              </a:tr>
              <a:tr h="546840"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i="1" lang="en" sz="2000" strike="noStrike" u="none">
                          <a:solidFill>
                            <a:schemeClr val="lt1"/>
                          </a:solidFill>
                          <a:uFillTx/>
                          <a:latin typeface="Dosis"/>
                          <a:ea typeface="Dosis"/>
                        </a:rPr>
                        <a:t>julia</a:t>
                      </a:r>
                      <a:r>
                        <a:rPr b="1" lang="en" sz="2000" strike="noStrike" u="none">
                          <a:solidFill>
                            <a:schemeClr val="lt1"/>
                          </a:solidFill>
                          <a:uFillTx/>
                          <a:latin typeface="Dosis"/>
                          <a:ea typeface="Dosis"/>
                        </a:rPr>
                        <a:t> </a:t>
                      </a:r>
                      <a:r>
                        <a:rPr b="1" lang="en" sz="2000" strike="noStrike" u="none">
                          <a:solidFill>
                            <a:schemeClr val="lt1"/>
                          </a:solidFill>
                          <a:uFillTx/>
                          <a:latin typeface="DejaVu Sans"/>
                          <a:ea typeface="DejaVu Sans"/>
                        </a:rPr>
                        <a:t>≅</a:t>
                      </a:r>
                      <a:r>
                        <a:rPr b="1" lang="en" sz="2000" strike="noStrike" u="none">
                          <a:solidFill>
                            <a:schemeClr val="lt1"/>
                          </a:solidFill>
                          <a:uFillTx/>
                          <a:latin typeface="Dosis"/>
                          <a:ea typeface="Dosis"/>
                        </a:rPr>
                        <a:t> </a:t>
                      </a:r>
                      <a:r>
                        <a:rPr b="1" i="1" lang="en" sz="2000" strike="noStrike" u="none">
                          <a:solidFill>
                            <a:schemeClr val="lt1"/>
                          </a:solidFill>
                          <a:uFillTx/>
                          <a:latin typeface="Dosis"/>
                          <a:ea typeface="Dosis"/>
                        </a:rPr>
                        <a:t>ipython</a:t>
                      </a:r>
                      <a:endParaRPr b="0" i="1" lang="en-AU" sz="20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anchor="ctr" marL="91080" marR="91080">
                    <a:lnL w="9360">
                      <a:solidFill>
                        <a:srgbClr val="ffffff"/>
                      </a:solidFill>
                      <a:prstDash val="solid"/>
                    </a:lnL>
                    <a:lnR w="9360">
                      <a:solidFill>
                        <a:srgbClr val="ffffff"/>
                      </a:solidFill>
                      <a:prstDash val="solid"/>
                    </a:lnR>
                    <a:lnT w="9360">
                      <a:solidFill>
                        <a:srgbClr val="ffffff"/>
                      </a:solidFill>
                      <a:prstDash val="solid"/>
                    </a:lnT>
                    <a:lnB w="9360">
                      <a:solidFill>
                        <a:srgbClr val="ffffff"/>
                      </a:solidFill>
                      <a:prstDash val="soli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17" name="Google Shape;452;p28"/>
          <p:cNvGraphicFramePr/>
          <p:nvPr/>
        </p:nvGraphicFramePr>
        <p:xfrm>
          <a:off x="3060000" y="1440000"/>
          <a:ext cx="3059640" cy="3419640"/>
        </p:xfrm>
        <a:graphic>
          <a:graphicData uri="http://schemas.openxmlformats.org/drawingml/2006/table">
            <a:tbl>
              <a:tblPr/>
              <a:tblGrid>
                <a:gridCol w="3060000"/>
              </a:tblGrid>
              <a:tr h="588240"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2000" strike="noStrike" u="none">
                          <a:solidFill>
                            <a:schemeClr val="lt1"/>
                          </a:solidFill>
                          <a:uFillTx/>
                          <a:latin typeface="Dosis"/>
                          <a:ea typeface="Dosis"/>
                        </a:rPr>
                        <a:t>Notebook</a:t>
                      </a:r>
                      <a:endParaRPr b="0" lang="en-AU" sz="20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anchor="ctr" marL="91080" marR="91080">
                    <a:lnL w="9360">
                      <a:solidFill>
                        <a:srgbClr val="ffffff"/>
                      </a:solidFill>
                      <a:prstDash val="solid"/>
                    </a:lnL>
                    <a:lnR w="9360">
                      <a:solidFill>
                        <a:srgbClr val="ffffff"/>
                      </a:solidFill>
                      <a:prstDash val="solid"/>
                    </a:lnR>
                    <a:lnT w="9360">
                      <a:solidFill>
                        <a:srgbClr val="ffffff"/>
                      </a:solidFill>
                      <a:prstDash val="solid"/>
                    </a:lnT>
                    <a:lnB w="9360">
                      <a:solidFill>
                        <a:srgbClr val="ffffff"/>
                      </a:solidFill>
                      <a:prstDash val="solid"/>
                    </a:lnB>
                    <a:noFill/>
                  </a:tcPr>
                </a:tc>
              </a:tr>
              <a:tr h="478080"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400" strike="noStrike" u="none">
                          <a:solidFill>
                            <a:schemeClr val="lt1"/>
                          </a:solidFill>
                          <a:uFillTx/>
                          <a:latin typeface="Poppins"/>
                          <a:ea typeface="Poppins"/>
                        </a:rPr>
                        <a:t>Reactive and Reproducible</a:t>
                      </a:r>
                      <a:endParaRPr b="0" lang="en-AU" sz="14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anchor="ctr" marL="91080" marR="91080">
                    <a:lnL w="9360">
                      <a:solidFill>
                        <a:srgbClr val="ffffff"/>
                      </a:solidFill>
                      <a:prstDash val="solid"/>
                    </a:lnL>
                    <a:lnR w="9360">
                      <a:solidFill>
                        <a:srgbClr val="ffffff"/>
                      </a:solidFill>
                      <a:prstDash val="solid"/>
                    </a:lnR>
                    <a:lnT w="9360">
                      <a:solidFill>
                        <a:srgbClr val="ffffff"/>
                      </a:solidFill>
                      <a:prstDash val="solid"/>
                    </a:lnT>
                    <a:lnB w="9360">
                      <a:solidFill>
                        <a:srgbClr val="ffffff"/>
                      </a:solidFill>
                      <a:prstDash val="solid"/>
                    </a:lnB>
                    <a:noFill/>
                  </a:tcPr>
                </a:tc>
              </a:tr>
              <a:tr h="1765800">
                <a:tc>
                  <a:txBody>
                    <a:bodyPr lIns="91080" rIns="91080" tIns="91080" bIns="91080" anchor="ctr">
                      <a:noAutofit/>
                    </a:bodyPr>
                    <a:p>
                      <a:pPr marL="457200" indent="-317520">
                        <a:lnSpc>
                          <a:spcPct val="100000"/>
                        </a:lnSpc>
                        <a:buClr>
                          <a:srgbClr val="ffffff"/>
                        </a:buClr>
                        <a:buFont typeface="Poppins"/>
                        <a:buChar char="●"/>
                      </a:pPr>
                      <a:r>
                        <a:rPr b="0" lang="en" sz="1400" strike="noStrike" u="none">
                          <a:solidFill>
                            <a:schemeClr val="lt1"/>
                          </a:solidFill>
                          <a:uFillTx/>
                          <a:latin typeface="Poppins"/>
                          <a:ea typeface="Poppins"/>
                        </a:rPr>
                        <a:t>Automatic Cell Re-evaluation</a:t>
                      </a:r>
                      <a:endParaRPr b="0" lang="en-AU" sz="14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  <a:p>
                      <a:pPr marL="457200" indent="-317520">
                        <a:lnSpc>
                          <a:spcPct val="100000"/>
                        </a:lnSpc>
                        <a:buClr>
                          <a:srgbClr val="ffffff"/>
                        </a:buClr>
                        <a:buFont typeface="Poppins"/>
                        <a:buChar char="●"/>
                      </a:pPr>
                      <a:r>
                        <a:rPr b="0" i="1" lang="en" sz="1400" strike="noStrike" u="none">
                          <a:solidFill>
                            <a:schemeClr val="lt1"/>
                          </a:solidFill>
                          <a:uFillTx/>
                          <a:latin typeface="Poppins"/>
                          <a:ea typeface="Poppins"/>
                        </a:rPr>
                        <a:t>PlutoUI</a:t>
                      </a:r>
                      <a:r>
                        <a:rPr b="0" lang="en" sz="1400" strike="noStrike" u="none">
                          <a:solidFill>
                            <a:schemeClr val="lt1"/>
                          </a:solidFill>
                          <a:uFillTx/>
                          <a:latin typeface="Poppins"/>
                          <a:ea typeface="Poppins"/>
                        </a:rPr>
                        <a:t> – Sliders, Buttons, etc...</a:t>
                      </a:r>
                      <a:endParaRPr b="0" lang="en-AU" sz="14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  <a:p>
                      <a:pPr marL="457200" indent="-317520">
                        <a:lnSpc>
                          <a:spcPct val="100000"/>
                        </a:lnSpc>
                        <a:buClr>
                          <a:srgbClr val="ffffff"/>
                        </a:buClr>
                        <a:buFont typeface="Poppins"/>
                        <a:buChar char="●"/>
                      </a:pPr>
                      <a:r>
                        <a:rPr b="0" lang="en" sz="1400" strike="noStrike" u="none">
                          <a:solidFill>
                            <a:schemeClr val="lt1"/>
                          </a:solidFill>
                          <a:uFillTx/>
                          <a:latin typeface="Poppins"/>
                          <a:ea typeface="Poppins"/>
                        </a:rPr>
                        <a:t>Built-in Package Manager</a:t>
                      </a:r>
                      <a:endParaRPr b="0" lang="en-AU" sz="14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  <a:p>
                      <a:pPr marL="457200" indent="-317520">
                        <a:lnSpc>
                          <a:spcPct val="100000"/>
                        </a:lnSpc>
                        <a:buClr>
                          <a:srgbClr val="ffffff"/>
                        </a:buClr>
                        <a:buFont typeface="Poppins"/>
                        <a:buChar char="●"/>
                      </a:pPr>
                      <a:r>
                        <a:rPr b="0" lang="en" sz="1400" strike="noStrike" u="none">
                          <a:solidFill>
                            <a:schemeClr val="lt1"/>
                          </a:solidFill>
                          <a:uFillTx/>
                          <a:latin typeface="Poppins"/>
                          <a:ea typeface="Poppins"/>
                        </a:rPr>
                        <a:t>No mutable workspace, no hidden state</a:t>
                      </a:r>
                      <a:endParaRPr b="0" lang="en-AU" sz="14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anchor="ctr" marL="91080" marR="91080">
                    <a:lnL w="9360">
                      <a:solidFill>
                        <a:srgbClr val="ffffff"/>
                      </a:solidFill>
                      <a:prstDash val="solid"/>
                    </a:lnL>
                    <a:lnR w="9360">
                      <a:solidFill>
                        <a:srgbClr val="ffffff"/>
                      </a:solidFill>
                      <a:prstDash val="solid"/>
                    </a:lnR>
                    <a:lnT w="9360">
                      <a:solidFill>
                        <a:srgbClr val="ffffff"/>
                      </a:solidFill>
                      <a:prstDash val="solid"/>
                    </a:lnT>
                    <a:lnB w="9360">
                      <a:solidFill>
                        <a:srgbClr val="ffffff"/>
                      </a:solidFill>
                      <a:prstDash val="solid"/>
                    </a:lnB>
                    <a:noFill/>
                  </a:tcPr>
                </a:tc>
              </a:tr>
              <a:tr h="587880"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i="1" lang="en" sz="2000" strike="noStrike" u="none">
                          <a:solidFill>
                            <a:schemeClr val="lt1"/>
                          </a:solidFill>
                          <a:uFillTx/>
                          <a:latin typeface="Dosis"/>
                          <a:ea typeface="Dosis"/>
                        </a:rPr>
                        <a:t>Pluto</a:t>
                      </a:r>
                      <a:r>
                        <a:rPr b="1" lang="en" sz="2000" strike="noStrike" u="none">
                          <a:solidFill>
                            <a:schemeClr val="lt1"/>
                          </a:solidFill>
                          <a:uFillTx/>
                          <a:latin typeface="Dosis"/>
                          <a:ea typeface="Dosis"/>
                        </a:rPr>
                        <a:t> </a:t>
                      </a:r>
                      <a:r>
                        <a:rPr b="1" lang="en" sz="2000" strike="noStrike" u="none">
                          <a:solidFill>
                            <a:schemeClr val="lt1"/>
                          </a:solidFill>
                          <a:uFillTx/>
                          <a:latin typeface="DejaVu Sans"/>
                          <a:ea typeface="DejaVu Sans"/>
                        </a:rPr>
                        <a:t>≅</a:t>
                      </a:r>
                      <a:r>
                        <a:rPr b="1" lang="en" sz="2000" strike="noStrike" u="none">
                          <a:solidFill>
                            <a:schemeClr val="lt1"/>
                          </a:solidFill>
                          <a:uFillTx/>
                          <a:latin typeface="Dosis"/>
                          <a:ea typeface="Dosis"/>
                        </a:rPr>
                        <a:t> </a:t>
                      </a:r>
                      <a:r>
                        <a:rPr b="1" i="1" lang="en" sz="2000" strike="noStrike" u="none">
                          <a:solidFill>
                            <a:schemeClr val="lt1"/>
                          </a:solidFill>
                          <a:uFillTx/>
                          <a:latin typeface="Dosis"/>
                          <a:ea typeface="Dosis"/>
                        </a:rPr>
                        <a:t>Jupyter</a:t>
                      </a:r>
                      <a:endParaRPr b="0" lang="en-AU" sz="20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anchor="ctr" marL="91080" marR="91080">
                    <a:lnL w="9360">
                      <a:solidFill>
                        <a:srgbClr val="ffffff"/>
                      </a:solidFill>
                      <a:prstDash val="solid"/>
                    </a:lnL>
                    <a:lnR w="9360">
                      <a:solidFill>
                        <a:srgbClr val="ffffff"/>
                      </a:solidFill>
                      <a:prstDash val="solid"/>
                    </a:lnR>
                    <a:lnT w="9360">
                      <a:solidFill>
                        <a:srgbClr val="ffffff"/>
                      </a:solidFill>
                      <a:prstDash val="solid"/>
                    </a:lnT>
                    <a:lnB w="9360">
                      <a:solidFill>
                        <a:srgbClr val="ffffff"/>
                      </a:solidFill>
                      <a:prstDash val="soli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18" name="Google Shape;453;p28"/>
          <p:cNvGraphicFramePr/>
          <p:nvPr/>
        </p:nvGraphicFramePr>
        <p:xfrm>
          <a:off x="6300000" y="1440000"/>
          <a:ext cx="2519280" cy="3419640"/>
        </p:xfrm>
        <a:graphic>
          <a:graphicData uri="http://schemas.openxmlformats.org/drawingml/2006/table">
            <a:tbl>
              <a:tblPr/>
              <a:tblGrid>
                <a:gridCol w="2519640"/>
              </a:tblGrid>
              <a:tr h="588240"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" sz="2000" strike="noStrike" u="none">
                          <a:solidFill>
                            <a:schemeClr val="lt1"/>
                          </a:solidFill>
                          <a:uFillTx/>
                          <a:latin typeface="Dosis"/>
                          <a:ea typeface="Dosis"/>
                        </a:rPr>
                        <a:t>Scripts</a:t>
                      </a:r>
                      <a:endParaRPr b="0" lang="en-AU" sz="20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anchor="ctr" marL="91080" marR="91080">
                    <a:lnL w="9360">
                      <a:solidFill>
                        <a:srgbClr val="ffffff"/>
                      </a:solidFill>
                      <a:prstDash val="solid"/>
                    </a:lnL>
                    <a:lnR w="9360">
                      <a:solidFill>
                        <a:srgbClr val="ffffff"/>
                      </a:solidFill>
                      <a:prstDash val="solid"/>
                    </a:lnR>
                    <a:lnT w="9360">
                      <a:solidFill>
                        <a:srgbClr val="ffffff"/>
                      </a:solidFill>
                      <a:prstDash val="solid"/>
                    </a:lnT>
                    <a:lnB w="9360">
                      <a:solidFill>
                        <a:srgbClr val="ffffff"/>
                      </a:solidFill>
                      <a:prstDash val="solid"/>
                    </a:lnB>
                    <a:noFill/>
                  </a:tcPr>
                </a:tc>
              </a:tr>
              <a:tr h="735480"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i="1" lang="en" sz="1400" strike="noStrike" u="none">
                          <a:solidFill>
                            <a:schemeClr val="lt1"/>
                          </a:solidFill>
                          <a:uFillTx/>
                          <a:latin typeface="Poppins"/>
                          <a:ea typeface="Poppins"/>
                        </a:rPr>
                        <a:t>julia script.jl</a:t>
                      </a:r>
                      <a:endParaRPr b="0" i="1" lang="en-AU" sz="14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i="1" lang="en" sz="1400" strike="noStrike" u="none">
                          <a:solidFill>
                            <a:schemeClr val="lt1"/>
                          </a:solidFill>
                          <a:uFillTx/>
                          <a:latin typeface="Poppins"/>
                          <a:ea typeface="Poppins"/>
                        </a:rPr>
                        <a:t>include(“script.jl”)</a:t>
                      </a:r>
                      <a:endParaRPr b="0" i="1" lang="en-AU" sz="14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anchor="ctr" marL="91080" marR="91080">
                    <a:lnL w="9360">
                      <a:solidFill>
                        <a:srgbClr val="ffffff"/>
                      </a:solidFill>
                      <a:prstDash val="solid"/>
                    </a:lnL>
                    <a:lnR w="9360">
                      <a:solidFill>
                        <a:srgbClr val="ffffff"/>
                      </a:solidFill>
                      <a:prstDash val="solid"/>
                    </a:lnR>
                    <a:lnT w="9360">
                      <a:solidFill>
                        <a:srgbClr val="ffffff"/>
                      </a:solidFill>
                      <a:prstDash val="solid"/>
                    </a:lnT>
                    <a:lnB w="9360">
                      <a:solidFill>
                        <a:srgbClr val="ffffff"/>
                      </a:solidFill>
                      <a:prstDash val="solid"/>
                    </a:lnB>
                    <a:noFill/>
                  </a:tcPr>
                </a:tc>
              </a:tr>
              <a:tr h="1508400">
                <a:tc>
                  <a:txBody>
                    <a:bodyPr lIns="91080" rIns="91080" tIns="91080" bIns="91080" anchor="ctr">
                      <a:noAutofit/>
                    </a:bodyPr>
                    <a:p>
                      <a:pPr marL="457200" indent="-317520">
                        <a:lnSpc>
                          <a:spcPct val="100000"/>
                        </a:lnSpc>
                        <a:buClr>
                          <a:srgbClr val="ffffff"/>
                        </a:buClr>
                        <a:buFont typeface="Poppins"/>
                        <a:buChar char="●"/>
                      </a:pPr>
                      <a:r>
                        <a:rPr b="0" lang="en" sz="1400" strike="noStrike" u="none">
                          <a:solidFill>
                            <a:schemeClr val="lt1"/>
                          </a:solidFill>
                          <a:uFillTx/>
                          <a:latin typeface="Poppins"/>
                          <a:ea typeface="Poppins"/>
                        </a:rPr>
                        <a:t>Feature-Rich VSCode Integration</a:t>
                      </a:r>
                      <a:endParaRPr b="0" lang="en-AU" sz="14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  <a:p>
                      <a:pPr marL="457200" indent="-317520">
                        <a:lnSpc>
                          <a:spcPct val="100000"/>
                        </a:lnSpc>
                        <a:buClr>
                          <a:srgbClr val="ffffff"/>
                        </a:buClr>
                        <a:buFont typeface="Poppins"/>
                        <a:buChar char="●"/>
                      </a:pPr>
                      <a:r>
                        <a:rPr b="0" lang="en" sz="1400" strike="noStrike" u="none">
                          <a:solidFill>
                            <a:schemeClr val="lt1"/>
                          </a:solidFill>
                          <a:uFillTx/>
                          <a:latin typeface="Poppins"/>
                          <a:ea typeface="Poppins"/>
                        </a:rPr>
                        <a:t>Emacs, Vim, Atom, Zed, Notepad++, Sublime, Intellij, and more!</a:t>
                      </a:r>
                      <a:endParaRPr b="0" lang="en-AU" sz="14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anchor="ctr" marL="91080" marR="91080">
                    <a:lnL w="9360">
                      <a:solidFill>
                        <a:srgbClr val="ffffff"/>
                      </a:solidFill>
                      <a:prstDash val="solid"/>
                    </a:lnL>
                    <a:lnR w="9360">
                      <a:solidFill>
                        <a:srgbClr val="ffffff"/>
                      </a:solidFill>
                      <a:prstDash val="solid"/>
                    </a:lnR>
                    <a:lnT w="9360">
                      <a:solidFill>
                        <a:srgbClr val="ffffff"/>
                      </a:solidFill>
                      <a:prstDash val="solid"/>
                    </a:lnT>
                    <a:lnB w="9360">
                      <a:solidFill>
                        <a:srgbClr val="ffffff"/>
                      </a:solidFill>
                      <a:prstDash val="solid"/>
                    </a:lnB>
                    <a:noFill/>
                  </a:tcPr>
                </a:tc>
              </a:tr>
              <a:tr h="587880"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i="1" lang="en" sz="2000" strike="noStrike" u="none">
                          <a:solidFill>
                            <a:schemeClr val="lt1"/>
                          </a:solidFill>
                          <a:uFillTx/>
                          <a:latin typeface="Dosis"/>
                          <a:ea typeface="Dosis"/>
                        </a:rPr>
                        <a:t>script.jl</a:t>
                      </a:r>
                      <a:r>
                        <a:rPr b="1" lang="en" sz="2000" strike="noStrike" u="none">
                          <a:solidFill>
                            <a:schemeClr val="lt1"/>
                          </a:solidFill>
                          <a:uFillTx/>
                          <a:latin typeface="Dosis"/>
                          <a:ea typeface="Dosis"/>
                        </a:rPr>
                        <a:t> </a:t>
                      </a:r>
                      <a:r>
                        <a:rPr b="1" lang="en" sz="2000" strike="noStrike" u="none">
                          <a:solidFill>
                            <a:schemeClr val="lt1"/>
                          </a:solidFill>
                          <a:uFillTx/>
                          <a:latin typeface="DejaVu Sans"/>
                          <a:ea typeface="DejaVu Sans"/>
                        </a:rPr>
                        <a:t>≅</a:t>
                      </a:r>
                      <a:r>
                        <a:rPr b="1" lang="en" sz="2000" strike="noStrike" u="none">
                          <a:solidFill>
                            <a:schemeClr val="lt1"/>
                          </a:solidFill>
                          <a:uFillTx/>
                          <a:latin typeface="Dosis"/>
                          <a:ea typeface="Dosis"/>
                        </a:rPr>
                        <a:t> </a:t>
                      </a:r>
                      <a:r>
                        <a:rPr b="1" i="1" lang="en" sz="2000" strike="noStrike" u="none">
                          <a:solidFill>
                            <a:schemeClr val="lt1"/>
                          </a:solidFill>
                          <a:uFillTx/>
                          <a:latin typeface="Dosis"/>
                          <a:ea typeface="Dosis"/>
                        </a:rPr>
                        <a:t>script.py</a:t>
                      </a:r>
                      <a:endParaRPr b="0" lang="en-AU" sz="2000" strike="noStrike" u="none">
                        <a:solidFill>
                          <a:srgbClr val="ffffff"/>
                        </a:solidFill>
                        <a:uFillTx/>
                        <a:latin typeface="Arial"/>
                      </a:endParaRPr>
                    </a:p>
                  </a:txBody>
                  <a:tcPr anchor="ctr" marL="91080" marR="91080">
                    <a:lnL w="9360">
                      <a:solidFill>
                        <a:srgbClr val="ffffff"/>
                      </a:solidFill>
                      <a:prstDash val="solid"/>
                    </a:lnL>
                    <a:lnR w="9360">
                      <a:solidFill>
                        <a:srgbClr val="ffffff"/>
                      </a:solidFill>
                      <a:prstDash val="solid"/>
                    </a:lnR>
                    <a:lnT w="9360">
                      <a:solidFill>
                        <a:srgbClr val="ffffff"/>
                      </a:solidFill>
                      <a:prstDash val="solid"/>
                    </a:lnT>
                    <a:lnB w="9360">
                      <a:solidFill>
                        <a:srgbClr val="ffffff"/>
                      </a:solidFill>
                      <a:prstDash val="solid"/>
                    </a:lnB>
                    <a:noFill/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717120" y="444960"/>
            <a:ext cx="8282880" cy="572400"/>
          </a:xfrm>
          <a:prstGeom prst="rect">
            <a:avLst/>
          </a:prstGeom>
          <a:noFill/>
          <a:ln w="936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3600" strike="noStrike" u="none">
                <a:solidFill>
                  <a:schemeClr val="lt1"/>
                </a:solidFill>
                <a:uFillTx/>
                <a:latin typeface="Dosis"/>
                <a:ea typeface="Dosis"/>
              </a:rPr>
              <a:t>Basics: Reading, analysing, and writing</a:t>
            </a:r>
            <a:endParaRPr b="0" lang="en-AU" sz="3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grpSp>
        <p:nvGrpSpPr>
          <p:cNvPr id="120" name="Google Shape;160;p 1"/>
          <p:cNvGrpSpPr/>
          <p:nvPr/>
        </p:nvGrpSpPr>
        <p:grpSpPr>
          <a:xfrm>
            <a:off x="5580000" y="3496320"/>
            <a:ext cx="2160000" cy="823680"/>
            <a:chOff x="5580000" y="3496320"/>
            <a:chExt cx="2160000" cy="823680"/>
          </a:xfrm>
        </p:grpSpPr>
        <p:sp>
          <p:nvSpPr>
            <p:cNvPr id="121" name="Google Shape;161;p 1"/>
            <p:cNvSpPr/>
            <p:nvPr/>
          </p:nvSpPr>
          <p:spPr>
            <a:xfrm>
              <a:off x="5580000" y="3496320"/>
              <a:ext cx="2160000" cy="3603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b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1" lang="en" sz="2000" strike="noStrike" u="none">
                  <a:solidFill>
                    <a:srgbClr val="ffffff"/>
                  </a:solidFill>
                  <a:uFillTx/>
                  <a:latin typeface="Dosis"/>
                  <a:ea typeface="Dosis"/>
                </a:rPr>
                <a:t>Python</a:t>
              </a:r>
              <a:endParaRPr b="0" lang="en-AU" sz="20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22" name="Google Shape;162;p 1"/>
            <p:cNvSpPr/>
            <p:nvPr/>
          </p:nvSpPr>
          <p:spPr>
            <a:xfrm>
              <a:off x="5580000" y="3780720"/>
              <a:ext cx="2160000" cy="5392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t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0" i="1" lang="en" sz="1400" strike="noStrike" u="none">
                  <a:solidFill>
                    <a:srgbClr val="ffffff"/>
                  </a:solidFill>
                  <a:uFillTx/>
                  <a:latin typeface="Poppins"/>
                  <a:ea typeface="Poppins"/>
                </a:rPr>
                <a:t>python script.py</a:t>
              </a:r>
              <a:endParaRPr b="0" i="1" lang="en-AU" sz="1400" strike="noStrike" u="none">
                <a:solidFill>
                  <a:srgbClr val="ffffff"/>
                </a:solidFill>
                <a:uFillTx/>
                <a:latin typeface="Arial"/>
              </a:endParaRPr>
            </a:p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0" i="1" lang="en" sz="1400" strike="noStrike" u="none">
                  <a:solidFill>
                    <a:srgbClr val="ffffff"/>
                  </a:solidFill>
                  <a:uFillTx/>
                  <a:latin typeface="Poppins"/>
                  <a:ea typeface="Poppins"/>
                </a:rPr>
                <a:t>output_py.txt</a:t>
              </a:r>
              <a:endParaRPr b="0" i="1" lang="en-A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</p:grpSp>
      <p:grpSp>
        <p:nvGrpSpPr>
          <p:cNvPr id="123" name="Google Shape;163;p 1"/>
          <p:cNvGrpSpPr/>
          <p:nvPr/>
        </p:nvGrpSpPr>
        <p:grpSpPr>
          <a:xfrm>
            <a:off x="1865520" y="3496320"/>
            <a:ext cx="1928160" cy="823680"/>
            <a:chOff x="1865520" y="3496320"/>
            <a:chExt cx="1928160" cy="823680"/>
          </a:xfrm>
        </p:grpSpPr>
        <p:sp>
          <p:nvSpPr>
            <p:cNvPr id="124" name="Google Shape;164;p 1"/>
            <p:cNvSpPr/>
            <p:nvPr/>
          </p:nvSpPr>
          <p:spPr>
            <a:xfrm>
              <a:off x="1865520" y="3496320"/>
              <a:ext cx="1928160" cy="3603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b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1" lang="en" sz="2000" strike="noStrike" u="none">
                  <a:solidFill>
                    <a:srgbClr val="ffffff"/>
                  </a:solidFill>
                  <a:uFillTx/>
                  <a:latin typeface="Dosis"/>
                  <a:ea typeface="Dosis"/>
                </a:rPr>
                <a:t>Julia</a:t>
              </a:r>
              <a:endParaRPr b="0" lang="en-AU" sz="20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25" name="Google Shape;165;p 1"/>
            <p:cNvSpPr/>
            <p:nvPr/>
          </p:nvSpPr>
          <p:spPr>
            <a:xfrm>
              <a:off x="1865520" y="3780720"/>
              <a:ext cx="1928160" cy="5392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t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0" i="1" lang="en" sz="1400" strike="noStrike" u="none">
                  <a:solidFill>
                    <a:srgbClr val="ffffff"/>
                  </a:solidFill>
                  <a:uFillTx/>
                  <a:latin typeface="Poppins"/>
                  <a:ea typeface="Poppins"/>
                </a:rPr>
                <a:t>julia script.jl</a:t>
              </a:r>
              <a:endParaRPr b="0" i="1" lang="en-AU" sz="1400" strike="noStrike" u="none">
                <a:solidFill>
                  <a:srgbClr val="ffffff"/>
                </a:solidFill>
                <a:uFillTx/>
                <a:latin typeface="Arial"/>
              </a:endParaRPr>
            </a:p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0" i="1" lang="en" sz="1400" strike="noStrike" u="none">
                  <a:solidFill>
                    <a:srgbClr val="ffffff"/>
                  </a:solidFill>
                  <a:uFillTx/>
                  <a:latin typeface="Poppins"/>
                  <a:ea typeface="Poppins"/>
                </a:rPr>
                <a:t>output_jl.txt</a:t>
              </a:r>
              <a:endParaRPr b="0" i="1" lang="en-A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</p:grpSp>
      <p:sp>
        <p:nvSpPr>
          <p:cNvPr id="126" name="Google Shape;170;p 1"/>
          <p:cNvSpPr/>
          <p:nvPr/>
        </p:nvSpPr>
        <p:spPr>
          <a:xfrm>
            <a:off x="2289240" y="2358720"/>
            <a:ext cx="1080720" cy="950760"/>
          </a:xfrm>
          <a:prstGeom prst="rect">
            <a:avLst/>
          </a:prstGeom>
          <a:noFill/>
          <a:ln w="9360">
            <a:solidFill>
              <a:schemeClr val="lt1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endParaRPr b="0" lang="en-AU" sz="1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27" name="Google Shape;171;p 1"/>
          <p:cNvSpPr/>
          <p:nvPr/>
        </p:nvSpPr>
        <p:spPr>
          <a:xfrm>
            <a:off x="6140880" y="2358720"/>
            <a:ext cx="1080720" cy="950760"/>
          </a:xfrm>
          <a:prstGeom prst="rect">
            <a:avLst/>
          </a:prstGeom>
          <a:noFill/>
          <a:ln w="9360">
            <a:solidFill>
              <a:schemeClr val="lt1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endParaRPr b="0" lang="en-AU" sz="1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128" name="" descr=""/>
          <p:cNvPicPr/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/>
        </p:blipFill>
        <p:spPr>
          <a:xfrm>
            <a:off x="2546640" y="2554560"/>
            <a:ext cx="563400" cy="563400"/>
          </a:xfrm>
          <a:prstGeom prst="rect">
            <a:avLst/>
          </a:prstGeom>
          <a:ln w="0">
            <a:noFill/>
          </a:ln>
        </p:spPr>
      </p:pic>
      <p:sp>
        <p:nvSpPr>
          <p:cNvPr id="129" name=""/>
          <p:cNvSpPr txBox="1"/>
          <p:nvPr/>
        </p:nvSpPr>
        <p:spPr>
          <a:xfrm>
            <a:off x="6370920" y="2505960"/>
            <a:ext cx="647280" cy="646560"/>
          </a:xfrm>
          <a:prstGeom prst="rect">
            <a:avLst/>
          </a:prstGeom>
          <a:noFill/>
          <a:ln w="0">
            <a:noFill/>
          </a:ln>
        </p:spPr>
        <p:txBody>
          <a:bodyPr wrap="none" lIns="90000" rIns="90000" tIns="45000" bIns="45000" anchor="t">
            <a:noAutofit/>
          </a:bodyPr>
          <a:p>
            <a:r>
              <a:rPr b="0" lang="en-AU" sz="4200" strike="noStrike" u="none">
                <a:solidFill>
                  <a:srgbClr val="ffffff"/>
                </a:solidFill>
                <a:uFillTx/>
                <a:latin typeface="Font Awesome 6 Brands Regular"/>
                <a:ea typeface="Font Awesome 6 Brands Regular"/>
              </a:rPr>
              <a:t></a:t>
            </a:r>
            <a:endParaRPr b="0" lang="en-AU" sz="42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30" name=""/>
          <p:cNvSpPr txBox="1"/>
          <p:nvPr/>
        </p:nvSpPr>
        <p:spPr>
          <a:xfrm>
            <a:off x="720000" y="1075320"/>
            <a:ext cx="4075920" cy="364680"/>
          </a:xfrm>
          <a:prstGeom prst="rect">
            <a:avLst/>
          </a:prstGeom>
          <a:noFill/>
          <a:ln w="0">
            <a:noFill/>
          </a:ln>
        </p:spPr>
        <p:txBody>
          <a:bodyPr wrap="none" lIns="90000" rIns="90000" tIns="45000" bIns="45000" anchor="t">
            <a:noAutofit/>
          </a:bodyPr>
          <a:p>
            <a:r>
              <a:rPr b="0" i="1" lang="en-AU" sz="1800" strike="noStrike" u="none">
                <a:solidFill>
                  <a:srgbClr val="ffffff"/>
                </a:solidFill>
                <a:uFillTx/>
                <a:latin typeface="Arial"/>
              </a:rPr>
              <a:t>JuliaWorkshop/Code/1. Basics/Scripts</a:t>
            </a:r>
            <a:endParaRPr b="0" lang="en-AU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717120" y="444960"/>
            <a:ext cx="8282880" cy="572400"/>
          </a:xfrm>
          <a:prstGeom prst="rect">
            <a:avLst/>
          </a:prstGeom>
          <a:noFill/>
          <a:ln w="936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3600" strike="noStrike" u="none">
                <a:solidFill>
                  <a:schemeClr val="lt1"/>
                </a:solidFill>
                <a:uFillTx/>
                <a:latin typeface="Dosis"/>
                <a:ea typeface="Dosis"/>
              </a:rPr>
              <a:t>Basics: Environments, Workflow, and Plotting</a:t>
            </a:r>
            <a:endParaRPr b="0" lang="en-AU" sz="3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grpSp>
        <p:nvGrpSpPr>
          <p:cNvPr id="132" name="Google Shape;160;p 2"/>
          <p:cNvGrpSpPr/>
          <p:nvPr/>
        </p:nvGrpSpPr>
        <p:grpSpPr>
          <a:xfrm>
            <a:off x="5580000" y="3496320"/>
            <a:ext cx="2160000" cy="823680"/>
            <a:chOff x="5580000" y="3496320"/>
            <a:chExt cx="2160000" cy="823680"/>
          </a:xfrm>
        </p:grpSpPr>
        <p:sp>
          <p:nvSpPr>
            <p:cNvPr id="133" name="Google Shape;161;p 2"/>
            <p:cNvSpPr/>
            <p:nvPr/>
          </p:nvSpPr>
          <p:spPr>
            <a:xfrm>
              <a:off x="5580000" y="3496320"/>
              <a:ext cx="2160000" cy="3603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b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1" lang="en" sz="2000" strike="noStrike" u="none">
                  <a:solidFill>
                    <a:srgbClr val="ffffff"/>
                  </a:solidFill>
                  <a:uFillTx/>
                  <a:latin typeface="Dosis"/>
                  <a:ea typeface="Dosis"/>
                </a:rPr>
                <a:t>Python</a:t>
              </a:r>
              <a:endParaRPr b="0" lang="en-AU" sz="20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34" name="Google Shape;162;p 2"/>
            <p:cNvSpPr/>
            <p:nvPr/>
          </p:nvSpPr>
          <p:spPr>
            <a:xfrm>
              <a:off x="5580000" y="3780720"/>
              <a:ext cx="2160000" cy="5392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t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0" i="1" lang="en" sz="1400" strike="noStrike" u="none">
                  <a:solidFill>
                    <a:srgbClr val="ffffff"/>
                  </a:solidFill>
                  <a:uFillTx/>
                  <a:latin typeface="Poppins"/>
                  <a:ea typeface="Poppins"/>
                </a:rPr>
                <a:t>python script.py</a:t>
              </a:r>
              <a:endParaRPr b="0" i="1" lang="en-AU" sz="1400" strike="noStrike" u="none">
                <a:solidFill>
                  <a:srgbClr val="ffffff"/>
                </a:solidFill>
                <a:uFillTx/>
                <a:latin typeface="Arial"/>
              </a:endParaRPr>
            </a:p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0" i="1" lang="en" sz="1400" strike="noStrike" u="none">
                  <a:solidFill>
                    <a:srgbClr val="ffffff"/>
                  </a:solidFill>
                  <a:uFillTx/>
                  <a:latin typeface="Poppins"/>
                  <a:ea typeface="Poppins"/>
                </a:rPr>
                <a:t>output_py.txt</a:t>
              </a:r>
              <a:endParaRPr b="0" i="1" lang="en-A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</p:grpSp>
      <p:grpSp>
        <p:nvGrpSpPr>
          <p:cNvPr id="135" name="Google Shape;163;p 2"/>
          <p:cNvGrpSpPr/>
          <p:nvPr/>
        </p:nvGrpSpPr>
        <p:grpSpPr>
          <a:xfrm>
            <a:off x="1865520" y="3496320"/>
            <a:ext cx="1928160" cy="823680"/>
            <a:chOff x="1865520" y="3496320"/>
            <a:chExt cx="1928160" cy="823680"/>
          </a:xfrm>
        </p:grpSpPr>
        <p:sp>
          <p:nvSpPr>
            <p:cNvPr id="136" name="Google Shape;164;p 2"/>
            <p:cNvSpPr/>
            <p:nvPr/>
          </p:nvSpPr>
          <p:spPr>
            <a:xfrm>
              <a:off x="1865520" y="3496320"/>
              <a:ext cx="1928160" cy="3603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b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1" lang="en" sz="2000" strike="noStrike" u="none">
                  <a:solidFill>
                    <a:srgbClr val="ffffff"/>
                  </a:solidFill>
                  <a:uFillTx/>
                  <a:latin typeface="Dosis"/>
                  <a:ea typeface="Dosis"/>
                </a:rPr>
                <a:t>Julia</a:t>
              </a:r>
              <a:endParaRPr b="0" lang="en-AU" sz="20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  <p:sp>
          <p:nvSpPr>
            <p:cNvPr id="137" name="Google Shape;165;p 2"/>
            <p:cNvSpPr/>
            <p:nvPr/>
          </p:nvSpPr>
          <p:spPr>
            <a:xfrm>
              <a:off x="1865520" y="3780720"/>
              <a:ext cx="1928160" cy="5392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t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0" i="1" lang="en" sz="1400" strike="noStrike" u="none">
                  <a:solidFill>
                    <a:srgbClr val="ffffff"/>
                  </a:solidFill>
                  <a:uFillTx/>
                  <a:latin typeface="Poppins"/>
                  <a:ea typeface="Poppins"/>
                </a:rPr>
                <a:t>julia script.jl</a:t>
              </a:r>
              <a:endParaRPr b="0" i="1" lang="en-AU" sz="1400" strike="noStrike" u="none">
                <a:solidFill>
                  <a:srgbClr val="ffffff"/>
                </a:solidFill>
                <a:uFillTx/>
                <a:latin typeface="Arial"/>
              </a:endParaRPr>
            </a:p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0" i="1" lang="en" sz="1400" strike="noStrike" u="none">
                  <a:solidFill>
                    <a:srgbClr val="ffffff"/>
                  </a:solidFill>
                  <a:uFillTx/>
                  <a:latin typeface="Poppins"/>
                  <a:ea typeface="Poppins"/>
                </a:rPr>
                <a:t>output_jl.txt</a:t>
              </a:r>
              <a:endParaRPr b="0" i="1" lang="en-AU" sz="1400" strike="noStrike" u="none">
                <a:solidFill>
                  <a:srgbClr val="ffffff"/>
                </a:solidFill>
                <a:uFillTx/>
                <a:latin typeface="Arial"/>
              </a:endParaRPr>
            </a:p>
          </p:txBody>
        </p:sp>
      </p:grpSp>
      <p:sp>
        <p:nvSpPr>
          <p:cNvPr id="138" name="Google Shape;170;p 2"/>
          <p:cNvSpPr/>
          <p:nvPr/>
        </p:nvSpPr>
        <p:spPr>
          <a:xfrm>
            <a:off x="2289240" y="2358720"/>
            <a:ext cx="1080720" cy="950760"/>
          </a:xfrm>
          <a:prstGeom prst="rect">
            <a:avLst/>
          </a:prstGeom>
          <a:noFill/>
          <a:ln w="9360">
            <a:solidFill>
              <a:schemeClr val="lt1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endParaRPr b="0" lang="en-AU" sz="1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39" name="Google Shape;171;p 2"/>
          <p:cNvSpPr/>
          <p:nvPr/>
        </p:nvSpPr>
        <p:spPr>
          <a:xfrm>
            <a:off x="6140880" y="2358720"/>
            <a:ext cx="1080720" cy="950760"/>
          </a:xfrm>
          <a:prstGeom prst="rect">
            <a:avLst/>
          </a:prstGeom>
          <a:noFill/>
          <a:ln w="9360">
            <a:solidFill>
              <a:schemeClr val="lt1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endParaRPr b="0" lang="en-AU" sz="1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140" name="" descr=""/>
          <p:cNvPicPr/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/>
        </p:blipFill>
        <p:spPr>
          <a:xfrm>
            <a:off x="2546640" y="2554560"/>
            <a:ext cx="563400" cy="563400"/>
          </a:xfrm>
          <a:prstGeom prst="rect">
            <a:avLst/>
          </a:prstGeom>
          <a:ln w="0">
            <a:noFill/>
          </a:ln>
        </p:spPr>
      </p:pic>
      <p:sp>
        <p:nvSpPr>
          <p:cNvPr id="141" name=""/>
          <p:cNvSpPr txBox="1"/>
          <p:nvPr/>
        </p:nvSpPr>
        <p:spPr>
          <a:xfrm>
            <a:off x="6370920" y="2505960"/>
            <a:ext cx="647280" cy="646560"/>
          </a:xfrm>
          <a:prstGeom prst="rect">
            <a:avLst/>
          </a:prstGeom>
          <a:noFill/>
          <a:ln w="0">
            <a:noFill/>
          </a:ln>
        </p:spPr>
        <p:txBody>
          <a:bodyPr wrap="none" lIns="90000" rIns="90000" tIns="45000" bIns="45000" anchor="t">
            <a:noAutofit/>
          </a:bodyPr>
          <a:p>
            <a:r>
              <a:rPr b="0" lang="en-AU" sz="4200" strike="noStrike" u="none">
                <a:solidFill>
                  <a:srgbClr val="ffffff"/>
                </a:solidFill>
                <a:uFillTx/>
                <a:latin typeface="Font Awesome 6 Brands Regular"/>
                <a:ea typeface="Font Awesome 6 Brands Regular"/>
              </a:rPr>
              <a:t></a:t>
            </a:r>
            <a:endParaRPr b="0" lang="en-AU" sz="42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42" name=""/>
          <p:cNvSpPr txBox="1"/>
          <p:nvPr/>
        </p:nvSpPr>
        <p:spPr>
          <a:xfrm>
            <a:off x="720000" y="1260000"/>
            <a:ext cx="7381080" cy="364680"/>
          </a:xfrm>
          <a:prstGeom prst="rect">
            <a:avLst/>
          </a:prstGeom>
          <a:noFill/>
          <a:ln w="0">
            <a:noFill/>
          </a:ln>
        </p:spPr>
        <p:txBody>
          <a:bodyPr wrap="none" lIns="90000" rIns="90000" tIns="45000" bIns="45000" anchor="t">
            <a:noAutofit/>
          </a:bodyPr>
          <a:p>
            <a:r>
              <a:rPr b="0" i="1" lang="en-AU" sz="1800" strike="noStrike" u="none">
                <a:solidFill>
                  <a:srgbClr val="ffffff"/>
                </a:solidFill>
                <a:uFillTx/>
                <a:latin typeface="Arial"/>
              </a:rPr>
              <a:t>JuliaWorkshop/Code/1. Basics/Environments/AnalyseLightcurve.{jl,py}</a:t>
            </a:r>
            <a:endParaRPr b="0" lang="en-AU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563;p32"/>
          <p:cNvSpPr/>
          <p:nvPr/>
        </p:nvSpPr>
        <p:spPr>
          <a:xfrm flipH="1">
            <a:off x="540000" y="2520000"/>
            <a:ext cx="2700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i="1" lang="en" sz="1400" strike="noStrike" u="none">
                <a:solidFill>
                  <a:srgbClr val="ffffff"/>
                </a:solidFill>
                <a:uFillTx/>
                <a:latin typeface="Poppins"/>
                <a:ea typeface="Poppins"/>
              </a:rPr>
              <a:t>] generate AnalyseLightcurve.jl</a:t>
            </a:r>
            <a:endParaRPr b="0" i="1" lang="en-AU" sz="1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44" name="Google Shape;564;p32"/>
          <p:cNvSpPr/>
          <p:nvPr/>
        </p:nvSpPr>
        <p:spPr>
          <a:xfrm flipH="1">
            <a:off x="540000" y="3959640"/>
            <a:ext cx="2700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i="1" lang="en" sz="1400" strike="noStrike" u="none">
                <a:solidFill>
                  <a:srgbClr val="ffffff"/>
                </a:solidFill>
                <a:uFillTx/>
                <a:latin typeface="Poppins"/>
                <a:ea typeface="Poppins"/>
              </a:rPr>
              <a:t>using AnalyseLightcurve</a:t>
            </a:r>
            <a:endParaRPr b="0" i="1" lang="en-AU" sz="1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45" name="Google Shape;565;p32"/>
          <p:cNvSpPr/>
          <p:nvPr/>
        </p:nvSpPr>
        <p:spPr>
          <a:xfrm flipH="1">
            <a:off x="540000" y="3239640"/>
            <a:ext cx="2700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i="1" lang="en" sz="1400" strike="noStrike" u="none">
                <a:solidFill>
                  <a:srgbClr val="ffffff"/>
                </a:solidFill>
                <a:uFillTx/>
                <a:latin typeface="Poppins"/>
                <a:ea typeface="Poppins"/>
              </a:rPr>
              <a:t>] activate .</a:t>
            </a:r>
            <a:endParaRPr b="0" i="1" lang="en-AU" sz="1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46" name="Google Shape;570;p32"/>
          <p:cNvSpPr/>
          <p:nvPr/>
        </p:nvSpPr>
        <p:spPr>
          <a:xfrm flipH="1">
            <a:off x="6300000" y="2520000"/>
            <a:ext cx="2520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i="1" lang="en" sz="1400" strike="noStrike" u="none">
                <a:solidFill>
                  <a:srgbClr val="ffffff"/>
                </a:solidFill>
                <a:uFillTx/>
                <a:latin typeface="Poppins"/>
                <a:ea typeface="Poppins"/>
              </a:rPr>
              <a:t>python -m venv .venv</a:t>
            </a:r>
            <a:endParaRPr b="0" i="1" lang="en-AU" sz="1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47" name="Google Shape;571;p32"/>
          <p:cNvSpPr/>
          <p:nvPr/>
        </p:nvSpPr>
        <p:spPr>
          <a:xfrm flipH="1">
            <a:off x="6298920" y="3960000"/>
            <a:ext cx="261252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i="1" lang="en" sz="1400" strike="noStrike" u="none">
                <a:solidFill>
                  <a:srgbClr val="ffffff"/>
                </a:solidFill>
                <a:uFillTx/>
                <a:latin typeface="Poppins"/>
                <a:ea typeface="Poppins"/>
              </a:rPr>
              <a:t>import AnalyseLightcurve</a:t>
            </a:r>
            <a:endParaRPr b="0" i="1" lang="en-AU" sz="1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48" name="Google Shape;572;p32"/>
          <p:cNvSpPr/>
          <p:nvPr/>
        </p:nvSpPr>
        <p:spPr>
          <a:xfrm flipH="1">
            <a:off x="6298920" y="3240000"/>
            <a:ext cx="261252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i="1" lang="en" sz="1400" strike="noStrike" u="none">
                <a:solidFill>
                  <a:srgbClr val="ffffff"/>
                </a:solidFill>
                <a:uFillTx/>
                <a:latin typeface="Poppins"/>
                <a:ea typeface="Poppins"/>
              </a:rPr>
              <a:t>source .venv/bin/activate</a:t>
            </a:r>
            <a:endParaRPr b="0" i="1" lang="en-AU" sz="1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cxnSp>
        <p:nvCxnSpPr>
          <p:cNvPr id="149" name="Google Shape;573;p32"/>
          <p:cNvCxnSpPr>
            <a:stCxn id="143" idx="1"/>
            <a:endCxn id="150" idx="1"/>
          </p:cNvCxnSpPr>
          <p:nvPr/>
        </p:nvCxnSpPr>
        <p:spPr>
          <a:xfrm flipV="1">
            <a:off x="3240000" y="2697480"/>
            <a:ext cx="360360" cy="2880"/>
          </a:xfrm>
          <a:prstGeom prst="straightConnector1">
            <a:avLst/>
          </a:prstGeom>
          <a:ln w="9360">
            <a:solidFill>
              <a:schemeClr val="lt1"/>
            </a:solidFill>
            <a:round/>
            <a:headEnd len="med" type="triangle" w="med"/>
          </a:ln>
        </p:spPr>
      </p:cxnSp>
      <p:cxnSp>
        <p:nvCxnSpPr>
          <p:cNvPr id="151" name="Google Shape;575;p32"/>
          <p:cNvCxnSpPr>
            <a:stCxn id="145" idx="1"/>
            <a:endCxn id="152" idx="1"/>
          </p:cNvCxnSpPr>
          <p:nvPr/>
        </p:nvCxnSpPr>
        <p:spPr>
          <a:xfrm>
            <a:off x="3240000" y="3419640"/>
            <a:ext cx="360360" cy="2880"/>
          </a:xfrm>
          <a:prstGeom prst="straightConnector1">
            <a:avLst/>
          </a:prstGeom>
          <a:ln w="9360">
            <a:solidFill>
              <a:schemeClr val="lt1"/>
            </a:solidFill>
            <a:round/>
            <a:headEnd len="med" type="triangle" w="med"/>
          </a:ln>
        </p:spPr>
      </p:cxnSp>
      <p:cxnSp>
        <p:nvCxnSpPr>
          <p:cNvPr id="153" name="Google Shape;577;p32"/>
          <p:cNvCxnSpPr>
            <a:stCxn id="144" idx="1"/>
            <a:endCxn id="154" idx="1"/>
          </p:cNvCxnSpPr>
          <p:nvPr/>
        </p:nvCxnSpPr>
        <p:spPr>
          <a:xfrm>
            <a:off x="3240000" y="4139640"/>
            <a:ext cx="360360" cy="2880"/>
          </a:xfrm>
          <a:prstGeom prst="straightConnector1">
            <a:avLst/>
          </a:prstGeom>
          <a:ln w="9360">
            <a:solidFill>
              <a:schemeClr val="lt1"/>
            </a:solidFill>
            <a:round/>
            <a:headEnd len="med" type="triangle" w="med"/>
          </a:ln>
        </p:spPr>
      </p:cxnSp>
      <p:cxnSp>
        <p:nvCxnSpPr>
          <p:cNvPr id="155" name="Google Shape;586;p32"/>
          <p:cNvCxnSpPr>
            <a:stCxn id="147" idx="3"/>
            <a:endCxn id="154" idx="-1"/>
          </p:cNvCxnSpPr>
          <p:nvPr/>
        </p:nvCxnSpPr>
        <p:spPr>
          <a:xfrm flipH="1">
            <a:off x="5940000" y="4140000"/>
            <a:ext cx="359640" cy="2520"/>
          </a:xfrm>
          <a:prstGeom prst="straightConnector1">
            <a:avLst/>
          </a:prstGeom>
          <a:ln w="9360">
            <a:solidFill>
              <a:schemeClr val="lt1"/>
            </a:solidFill>
            <a:round/>
            <a:headEnd len="med" type="triangle" w="med"/>
          </a:ln>
        </p:spPr>
      </p:cxnSp>
      <p:cxnSp>
        <p:nvCxnSpPr>
          <p:cNvPr id="156" name="Google Shape;587;p32"/>
          <p:cNvCxnSpPr>
            <a:stCxn id="148" idx="3"/>
            <a:endCxn id="152" idx="-1"/>
          </p:cNvCxnSpPr>
          <p:nvPr/>
        </p:nvCxnSpPr>
        <p:spPr>
          <a:xfrm flipH="1">
            <a:off x="5973840" y="3420000"/>
            <a:ext cx="325800" cy="2520"/>
          </a:xfrm>
          <a:prstGeom prst="straightConnector1">
            <a:avLst/>
          </a:prstGeom>
          <a:ln w="9360">
            <a:solidFill>
              <a:schemeClr val="lt1"/>
            </a:solidFill>
            <a:round/>
            <a:headEnd len="med" type="triangle" w="med"/>
          </a:ln>
        </p:spPr>
      </p:cxnSp>
      <p:cxnSp>
        <p:nvCxnSpPr>
          <p:cNvPr id="157" name="Google Shape;588;p32"/>
          <p:cNvCxnSpPr>
            <a:stCxn id="146" idx="3"/>
            <a:endCxn id="150" idx="3"/>
          </p:cNvCxnSpPr>
          <p:nvPr/>
        </p:nvCxnSpPr>
        <p:spPr>
          <a:xfrm flipH="1" flipV="1">
            <a:off x="5940000" y="2697480"/>
            <a:ext cx="360360" cy="2880"/>
          </a:xfrm>
          <a:prstGeom prst="straightConnector1">
            <a:avLst/>
          </a:prstGeom>
          <a:ln w="9360">
            <a:solidFill>
              <a:schemeClr val="lt1"/>
            </a:solidFill>
            <a:round/>
            <a:headEnd len="med" type="triangle" w="med"/>
          </a:ln>
        </p:spPr>
      </p:cxnSp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717120" y="493200"/>
            <a:ext cx="8282880" cy="572400"/>
          </a:xfrm>
          <a:prstGeom prst="rect">
            <a:avLst/>
          </a:prstGeom>
          <a:noFill/>
          <a:ln w="936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3600" strike="noStrike" u="none">
                <a:solidFill>
                  <a:schemeClr val="lt1"/>
                </a:solidFill>
                <a:uFillTx/>
                <a:latin typeface="Dosis"/>
                <a:ea typeface="Dosis"/>
              </a:rPr>
              <a:t>Basics: Environments and Plotting</a:t>
            </a:r>
            <a:endParaRPr b="0" lang="en-AU" sz="3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59" name="Google Shape;170;p 3"/>
          <p:cNvSpPr/>
          <p:nvPr/>
        </p:nvSpPr>
        <p:spPr>
          <a:xfrm>
            <a:off x="1440000" y="1440000"/>
            <a:ext cx="900000" cy="900000"/>
          </a:xfrm>
          <a:prstGeom prst="rect">
            <a:avLst/>
          </a:prstGeom>
          <a:noFill/>
          <a:ln w="9360">
            <a:solidFill>
              <a:schemeClr val="lt1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endParaRPr b="0" lang="en-AU" sz="1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60" name="Google Shape;171;p 3"/>
          <p:cNvSpPr/>
          <p:nvPr/>
        </p:nvSpPr>
        <p:spPr>
          <a:xfrm>
            <a:off x="7199280" y="1440000"/>
            <a:ext cx="900720" cy="900000"/>
          </a:xfrm>
          <a:prstGeom prst="rect">
            <a:avLst/>
          </a:prstGeom>
          <a:noFill/>
          <a:ln w="9360">
            <a:solidFill>
              <a:schemeClr val="lt1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endParaRPr b="0" lang="en-AU" sz="1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161" name="" descr=""/>
          <p:cNvPicPr/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/>
        </p:blipFill>
        <p:spPr>
          <a:xfrm>
            <a:off x="1596600" y="1596600"/>
            <a:ext cx="563400" cy="563400"/>
          </a:xfrm>
          <a:prstGeom prst="rect">
            <a:avLst/>
          </a:prstGeom>
          <a:ln w="0">
            <a:noFill/>
          </a:ln>
        </p:spPr>
      </p:pic>
      <p:sp>
        <p:nvSpPr>
          <p:cNvPr id="162" name=""/>
          <p:cNvSpPr txBox="1"/>
          <p:nvPr/>
        </p:nvSpPr>
        <p:spPr>
          <a:xfrm>
            <a:off x="7200000" y="1440000"/>
            <a:ext cx="900000" cy="90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algn="ctr"/>
            <a:r>
              <a:rPr b="0" lang="en-AU" sz="4200" strike="noStrike" u="none">
                <a:solidFill>
                  <a:srgbClr val="ffffff"/>
                </a:solidFill>
                <a:uFillTx/>
                <a:latin typeface="Font Awesome 6 Brands Regular"/>
                <a:ea typeface="Font Awesome 6 Brands Regular"/>
              </a:rPr>
              <a:t> </a:t>
            </a:r>
            <a:endParaRPr b="0" lang="en-AU" sz="42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63" name=""/>
          <p:cNvSpPr txBox="1"/>
          <p:nvPr/>
        </p:nvSpPr>
        <p:spPr>
          <a:xfrm>
            <a:off x="3600000" y="2515320"/>
            <a:ext cx="234000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AU" sz="1800" strike="noStrike" u="none">
                <a:solidFill>
                  <a:srgbClr val="ffffff"/>
                </a:solidFill>
                <a:uFillTx/>
                <a:latin typeface="Arial"/>
              </a:rPr>
              <a:t> </a:t>
            </a:r>
            <a:r>
              <a:rPr b="0" lang="en-AU" sz="1800" strike="noStrike" u="none">
                <a:solidFill>
                  <a:srgbClr val="ffffff"/>
                </a:solidFill>
                <a:uFillTx/>
                <a:latin typeface="Arial"/>
              </a:rPr>
              <a:t>Create Environment</a:t>
            </a:r>
            <a:endParaRPr b="0" lang="en-AU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64" name=""/>
          <p:cNvSpPr txBox="1"/>
          <p:nvPr/>
        </p:nvSpPr>
        <p:spPr>
          <a:xfrm>
            <a:off x="3600000" y="3240000"/>
            <a:ext cx="2373840" cy="364680"/>
          </a:xfrm>
          <a:prstGeom prst="rect">
            <a:avLst/>
          </a:prstGeom>
          <a:noFill/>
          <a:ln w="0">
            <a:noFill/>
          </a:ln>
        </p:spPr>
        <p:txBody>
          <a:bodyPr wrap="none" lIns="90000" rIns="90000" tIns="45000" bIns="45000" anchor="t">
            <a:noAutofit/>
          </a:bodyPr>
          <a:p>
            <a:pPr algn="r"/>
            <a:r>
              <a:rPr b="0" lang="en-AU" sz="1800" strike="noStrike" u="none">
                <a:solidFill>
                  <a:srgbClr val="ffffff"/>
                </a:solidFill>
                <a:uFillTx/>
                <a:latin typeface="Arial"/>
              </a:rPr>
              <a:t>Activate Environment</a:t>
            </a:r>
            <a:endParaRPr b="0" lang="en-AU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65" name=""/>
          <p:cNvSpPr txBox="1"/>
          <p:nvPr/>
        </p:nvSpPr>
        <p:spPr>
          <a:xfrm>
            <a:off x="3600000" y="3960000"/>
            <a:ext cx="234000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/>
            <a:r>
              <a:rPr b="0" lang="en-AU" sz="1800" strike="noStrike" u="none">
                <a:solidFill>
                  <a:srgbClr val="ffffff"/>
                </a:solidFill>
                <a:uFillTx/>
                <a:latin typeface="Arial"/>
              </a:rPr>
              <a:t>      </a:t>
            </a:r>
            <a:r>
              <a:rPr b="0" lang="en-AU" sz="1800" strike="noStrike" u="none">
                <a:solidFill>
                  <a:srgbClr val="ffffff"/>
                </a:solidFill>
                <a:uFillTx/>
                <a:latin typeface="Arial"/>
              </a:rPr>
              <a:t>Import Project</a:t>
            </a:r>
            <a:endParaRPr b="0" lang="en-AU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66" name="Google Shape;564;p 1"/>
          <p:cNvSpPr/>
          <p:nvPr/>
        </p:nvSpPr>
        <p:spPr>
          <a:xfrm flipH="1">
            <a:off x="540000" y="4674960"/>
            <a:ext cx="272808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i="1" lang="en" sz="1400" strike="noStrike" u="none">
                <a:solidFill>
                  <a:srgbClr val="ffffff"/>
                </a:solidFill>
                <a:uFillTx/>
                <a:latin typeface="Poppins"/>
                <a:ea typeface="Poppins"/>
              </a:rPr>
              <a:t>AnalyseLightcurve.main()</a:t>
            </a:r>
            <a:endParaRPr b="0" i="1" lang="en-AU" sz="1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67" name="Google Shape;571;p 1"/>
          <p:cNvSpPr/>
          <p:nvPr/>
        </p:nvSpPr>
        <p:spPr>
          <a:xfrm flipH="1">
            <a:off x="6359040" y="4675320"/>
            <a:ext cx="263988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i="1" lang="en" sz="1400" strike="noStrike" u="none">
                <a:solidFill>
                  <a:srgbClr val="ffffff"/>
                </a:solidFill>
                <a:uFillTx/>
                <a:latin typeface="Poppins"/>
                <a:ea typeface="Poppins"/>
              </a:rPr>
              <a:t>AnalyseLightcurve.main()</a:t>
            </a:r>
            <a:endParaRPr b="0" i="1" lang="en-AU" sz="1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cxnSp>
        <p:nvCxnSpPr>
          <p:cNvPr id="168" name="Google Shape;577;p 1"/>
          <p:cNvCxnSpPr>
            <a:stCxn id="166" idx="1"/>
            <a:endCxn id="169" idx="1"/>
          </p:cNvCxnSpPr>
          <p:nvPr/>
        </p:nvCxnSpPr>
        <p:spPr>
          <a:xfrm>
            <a:off x="3268080" y="4854960"/>
            <a:ext cx="364320" cy="2880"/>
          </a:xfrm>
          <a:prstGeom prst="straightConnector1">
            <a:avLst/>
          </a:prstGeom>
          <a:ln w="9360">
            <a:solidFill>
              <a:schemeClr val="lt1"/>
            </a:solidFill>
            <a:round/>
            <a:headEnd len="med" type="triangle" w="med"/>
          </a:ln>
        </p:spPr>
      </p:cxnSp>
      <p:cxnSp>
        <p:nvCxnSpPr>
          <p:cNvPr id="170" name="Google Shape;586;p 1"/>
          <p:cNvCxnSpPr>
            <a:stCxn id="167" idx="3"/>
            <a:endCxn id="169" idx="-1"/>
          </p:cNvCxnSpPr>
          <p:nvPr/>
        </p:nvCxnSpPr>
        <p:spPr>
          <a:xfrm flipH="1">
            <a:off x="5996160" y="4855320"/>
            <a:ext cx="363600" cy="2520"/>
          </a:xfrm>
          <a:prstGeom prst="straightConnector1">
            <a:avLst/>
          </a:prstGeom>
          <a:ln w="9360">
            <a:solidFill>
              <a:schemeClr val="lt1"/>
            </a:solidFill>
            <a:round/>
            <a:headEnd len="med" type="triangle" w="med"/>
          </a:ln>
        </p:spPr>
      </p:cxnSp>
      <p:sp>
        <p:nvSpPr>
          <p:cNvPr id="171" name=""/>
          <p:cNvSpPr txBox="1"/>
          <p:nvPr/>
        </p:nvSpPr>
        <p:spPr>
          <a:xfrm>
            <a:off x="3632040" y="4675320"/>
            <a:ext cx="236412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/>
            <a:r>
              <a:rPr b="0" lang="en-AU" sz="1800" strike="noStrike" u="none">
                <a:solidFill>
                  <a:srgbClr val="ffffff"/>
                </a:solidFill>
                <a:uFillTx/>
                <a:latin typeface="Arial"/>
              </a:rPr>
              <a:t>        </a:t>
            </a:r>
            <a:r>
              <a:rPr b="0" lang="en-AU" sz="1800" strike="noStrike" u="none">
                <a:solidFill>
                  <a:srgbClr val="ffffff"/>
                </a:solidFill>
                <a:uFillTx/>
                <a:latin typeface="Arial"/>
              </a:rPr>
              <a:t>Run Project</a:t>
            </a:r>
            <a:endParaRPr b="0" lang="en-AU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563;p 1"/>
          <p:cNvSpPr/>
          <p:nvPr/>
        </p:nvSpPr>
        <p:spPr>
          <a:xfrm flipH="1">
            <a:off x="540000" y="2699640"/>
            <a:ext cx="2700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i="1" lang="en" sz="1400" strike="noStrike" u="none">
                <a:solidFill>
                  <a:srgbClr val="ffffff"/>
                </a:solidFill>
                <a:uFillTx/>
                <a:latin typeface="Poppins"/>
                <a:ea typeface="Poppins"/>
              </a:rPr>
              <a:t>using Revise</a:t>
            </a:r>
            <a:endParaRPr b="0" i="1" lang="en-AU" sz="1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73" name="Google Shape;564;p 2"/>
          <p:cNvSpPr/>
          <p:nvPr/>
        </p:nvSpPr>
        <p:spPr>
          <a:xfrm flipH="1">
            <a:off x="540000" y="4500000"/>
            <a:ext cx="2700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i="1" lang="en" sz="1400" strike="noStrike" u="none">
                <a:solidFill>
                  <a:srgbClr val="ffffff"/>
                </a:solidFill>
                <a:uFillTx/>
                <a:latin typeface="Poppins"/>
                <a:ea typeface="Poppins"/>
              </a:rPr>
              <a:t>;imv Supernova\ Lightcurve.svg</a:t>
            </a:r>
            <a:endParaRPr b="0" i="1" lang="en-AU" sz="1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74" name="Google Shape;565;p 1"/>
          <p:cNvSpPr/>
          <p:nvPr/>
        </p:nvSpPr>
        <p:spPr>
          <a:xfrm flipH="1">
            <a:off x="540000" y="3594960"/>
            <a:ext cx="2700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i="1" lang="en" sz="1400" strike="noStrike" u="none">
                <a:solidFill>
                  <a:srgbClr val="ffffff"/>
                </a:solidFill>
                <a:uFillTx/>
                <a:latin typeface="Poppins"/>
                <a:ea typeface="Poppins"/>
              </a:rPr>
              <a:t>edit(AnalyseLightcurve)</a:t>
            </a:r>
            <a:endParaRPr b="0" i="1" lang="en-AU" sz="1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75" name="Google Shape;570;p 1"/>
          <p:cNvSpPr/>
          <p:nvPr/>
        </p:nvSpPr>
        <p:spPr>
          <a:xfrm flipH="1">
            <a:off x="6300000" y="2520000"/>
            <a:ext cx="25200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i="1" lang="en" sz="1400" strike="noStrike" u="none">
                <a:solidFill>
                  <a:srgbClr val="ffffff"/>
                </a:solidFill>
                <a:uFillTx/>
                <a:latin typeface="Poppins"/>
                <a:ea typeface="Poppins"/>
              </a:rPr>
              <a:t>%load_ext autoreload</a:t>
            </a:r>
            <a:endParaRPr b="0" i="1" lang="en-AU" sz="1400" strike="noStrike" u="none">
              <a:solidFill>
                <a:srgbClr val="ffffff"/>
              </a:solidFill>
              <a:uFillTx/>
              <a:latin typeface="Arial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i="1" lang="en" sz="1400" strike="noStrike" u="none">
                <a:solidFill>
                  <a:srgbClr val="ffffff"/>
                </a:solidFill>
                <a:uFillTx/>
                <a:latin typeface="Poppins"/>
                <a:ea typeface="Poppins"/>
              </a:rPr>
              <a:t>%autoreload 2</a:t>
            </a:r>
            <a:endParaRPr b="0" i="1" lang="en-AU" sz="1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76" name="Google Shape;571;p 2"/>
          <p:cNvSpPr/>
          <p:nvPr/>
        </p:nvSpPr>
        <p:spPr>
          <a:xfrm flipH="1">
            <a:off x="6300000" y="4500360"/>
            <a:ext cx="27000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i="1" lang="en" sz="1400" strike="noStrike" u="none">
                <a:solidFill>
                  <a:srgbClr val="ffffff"/>
                </a:solidFill>
                <a:uFillTx/>
                <a:latin typeface="Poppins"/>
                <a:ea typeface="Poppins"/>
              </a:rPr>
              <a:t>!imv Supernova\ Lightcurve.svg</a:t>
            </a:r>
            <a:endParaRPr b="0" i="1" lang="en-AU" sz="1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77" name="Google Shape;572;p 1"/>
          <p:cNvSpPr/>
          <p:nvPr/>
        </p:nvSpPr>
        <p:spPr>
          <a:xfrm flipH="1">
            <a:off x="6298920" y="3595320"/>
            <a:ext cx="261252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i="1" lang="en" sz="1400" strike="noStrike" u="none">
                <a:solidFill>
                  <a:srgbClr val="ffffff"/>
                </a:solidFill>
                <a:uFillTx/>
                <a:latin typeface="Poppins"/>
                <a:ea typeface="Poppins"/>
              </a:rPr>
              <a:t>%edit AnalyseLightcurve.py</a:t>
            </a:r>
            <a:endParaRPr b="0" i="1" lang="en-AU" sz="1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cxnSp>
        <p:nvCxnSpPr>
          <p:cNvPr id="178" name="Google Shape;573;p 1"/>
          <p:cNvCxnSpPr>
            <a:stCxn id="172" idx="1"/>
            <a:endCxn id="179" idx="1"/>
          </p:cNvCxnSpPr>
          <p:nvPr/>
        </p:nvCxnSpPr>
        <p:spPr>
          <a:xfrm flipV="1">
            <a:off x="3240000" y="2877480"/>
            <a:ext cx="360360" cy="2520"/>
          </a:xfrm>
          <a:prstGeom prst="straightConnector1">
            <a:avLst/>
          </a:prstGeom>
          <a:ln w="9360">
            <a:solidFill>
              <a:schemeClr val="lt1"/>
            </a:solidFill>
            <a:round/>
            <a:headEnd len="med" type="triangle" w="med"/>
          </a:ln>
        </p:spPr>
      </p:cxnSp>
      <p:cxnSp>
        <p:nvCxnSpPr>
          <p:cNvPr id="180" name="Google Shape;575;p 1"/>
          <p:cNvCxnSpPr>
            <a:stCxn id="174" idx="1"/>
            <a:endCxn id="181" idx="1"/>
          </p:cNvCxnSpPr>
          <p:nvPr/>
        </p:nvCxnSpPr>
        <p:spPr>
          <a:xfrm>
            <a:off x="3240000" y="3774960"/>
            <a:ext cx="360360" cy="2880"/>
          </a:xfrm>
          <a:prstGeom prst="straightConnector1">
            <a:avLst/>
          </a:prstGeom>
          <a:ln w="9360">
            <a:solidFill>
              <a:schemeClr val="lt1"/>
            </a:solidFill>
            <a:round/>
            <a:headEnd len="med" type="triangle" w="med"/>
          </a:ln>
        </p:spPr>
      </p:cxnSp>
      <p:cxnSp>
        <p:nvCxnSpPr>
          <p:cNvPr id="182" name="Google Shape;577;p 2"/>
          <p:cNvCxnSpPr>
            <a:stCxn id="173" idx="1"/>
            <a:endCxn id="183" idx="1"/>
          </p:cNvCxnSpPr>
          <p:nvPr/>
        </p:nvCxnSpPr>
        <p:spPr>
          <a:xfrm>
            <a:off x="3240000" y="4680000"/>
            <a:ext cx="360360" cy="2880"/>
          </a:xfrm>
          <a:prstGeom prst="straightConnector1">
            <a:avLst/>
          </a:prstGeom>
          <a:ln w="9360">
            <a:solidFill>
              <a:schemeClr val="lt1"/>
            </a:solidFill>
            <a:round/>
            <a:headEnd len="med" type="triangle" w="med"/>
          </a:ln>
        </p:spPr>
      </p:cxnSp>
      <p:cxnSp>
        <p:nvCxnSpPr>
          <p:cNvPr id="184" name="Google Shape;586;p 2"/>
          <p:cNvCxnSpPr>
            <a:stCxn id="176" idx="3"/>
            <a:endCxn id="183" idx="-1"/>
          </p:cNvCxnSpPr>
          <p:nvPr/>
        </p:nvCxnSpPr>
        <p:spPr>
          <a:xfrm flipH="1">
            <a:off x="5940000" y="4680360"/>
            <a:ext cx="360360" cy="2520"/>
          </a:xfrm>
          <a:prstGeom prst="straightConnector1">
            <a:avLst/>
          </a:prstGeom>
          <a:ln w="9360">
            <a:solidFill>
              <a:schemeClr val="lt1"/>
            </a:solidFill>
            <a:round/>
            <a:headEnd len="med" type="triangle" w="med"/>
          </a:ln>
        </p:spPr>
      </p:cxnSp>
      <p:cxnSp>
        <p:nvCxnSpPr>
          <p:cNvPr id="185" name="Google Shape;587;p 1"/>
          <p:cNvCxnSpPr>
            <a:stCxn id="177" idx="3"/>
            <a:endCxn id="181" idx="-1"/>
          </p:cNvCxnSpPr>
          <p:nvPr/>
        </p:nvCxnSpPr>
        <p:spPr>
          <a:xfrm flipH="1">
            <a:off x="5940000" y="3775320"/>
            <a:ext cx="359640" cy="2520"/>
          </a:xfrm>
          <a:prstGeom prst="straightConnector1">
            <a:avLst/>
          </a:prstGeom>
          <a:ln w="9360">
            <a:solidFill>
              <a:schemeClr val="lt1"/>
            </a:solidFill>
            <a:round/>
            <a:headEnd len="med" type="triangle" w="med"/>
          </a:ln>
        </p:spPr>
      </p:cxnSp>
      <p:cxnSp>
        <p:nvCxnSpPr>
          <p:cNvPr id="186" name="Google Shape;588;p 1"/>
          <p:cNvCxnSpPr>
            <a:stCxn id="175" idx="3"/>
            <a:endCxn id="179" idx="3"/>
          </p:cNvCxnSpPr>
          <p:nvPr/>
        </p:nvCxnSpPr>
        <p:spPr>
          <a:xfrm flipH="1" flipV="1">
            <a:off x="5940000" y="2877480"/>
            <a:ext cx="360360" cy="2880"/>
          </a:xfrm>
          <a:prstGeom prst="straightConnector1">
            <a:avLst/>
          </a:prstGeom>
          <a:ln w="9360">
            <a:solidFill>
              <a:schemeClr val="lt1"/>
            </a:solidFill>
            <a:round/>
            <a:headEnd len="med" type="triangle" w="med"/>
          </a:ln>
        </p:spPr>
      </p:cxnSp>
      <p:sp>
        <p:nvSpPr>
          <p:cNvPr id="187" name="PlaceHolder 1"/>
          <p:cNvSpPr>
            <a:spLocks noGrp="1"/>
          </p:cNvSpPr>
          <p:nvPr>
            <p:ph type="title"/>
          </p:nvPr>
        </p:nvSpPr>
        <p:spPr>
          <a:xfrm>
            <a:off x="717120" y="493200"/>
            <a:ext cx="8282880" cy="572400"/>
          </a:xfrm>
          <a:prstGeom prst="rect">
            <a:avLst/>
          </a:prstGeom>
          <a:noFill/>
          <a:ln w="936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3600" strike="noStrike" u="none">
                <a:solidFill>
                  <a:schemeClr val="lt1"/>
                </a:solidFill>
                <a:uFillTx/>
                <a:latin typeface="Dosis"/>
                <a:ea typeface="Dosis"/>
              </a:rPr>
              <a:t>Basics: Iterative Workflow</a:t>
            </a:r>
            <a:endParaRPr b="0" lang="en-AU" sz="3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88" name="Google Shape;170;p 4"/>
          <p:cNvSpPr/>
          <p:nvPr/>
        </p:nvSpPr>
        <p:spPr>
          <a:xfrm>
            <a:off x="1440000" y="1440000"/>
            <a:ext cx="900000" cy="900000"/>
          </a:xfrm>
          <a:prstGeom prst="rect">
            <a:avLst/>
          </a:prstGeom>
          <a:noFill/>
          <a:ln w="9360">
            <a:solidFill>
              <a:schemeClr val="lt1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endParaRPr b="0" lang="en-AU" sz="1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89" name="Google Shape;171;p 4"/>
          <p:cNvSpPr/>
          <p:nvPr/>
        </p:nvSpPr>
        <p:spPr>
          <a:xfrm>
            <a:off x="7199280" y="1440000"/>
            <a:ext cx="900720" cy="900000"/>
          </a:xfrm>
          <a:prstGeom prst="rect">
            <a:avLst/>
          </a:prstGeom>
          <a:noFill/>
          <a:ln w="9360">
            <a:solidFill>
              <a:schemeClr val="lt1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endParaRPr b="0" lang="en-AU" sz="14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190" name="" descr=""/>
          <p:cNvPicPr/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/>
        </p:blipFill>
        <p:spPr>
          <a:xfrm>
            <a:off x="1596600" y="1596600"/>
            <a:ext cx="563400" cy="563400"/>
          </a:xfrm>
          <a:prstGeom prst="rect">
            <a:avLst/>
          </a:prstGeom>
          <a:ln w="0">
            <a:noFill/>
          </a:ln>
        </p:spPr>
      </p:pic>
      <p:sp>
        <p:nvSpPr>
          <p:cNvPr id="191" name=""/>
          <p:cNvSpPr txBox="1"/>
          <p:nvPr/>
        </p:nvSpPr>
        <p:spPr>
          <a:xfrm>
            <a:off x="7200000" y="1440000"/>
            <a:ext cx="900000" cy="90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algn="ctr"/>
            <a:r>
              <a:rPr b="0" lang="en-AU" sz="4200" strike="noStrike" u="none">
                <a:solidFill>
                  <a:srgbClr val="ffffff"/>
                </a:solidFill>
                <a:uFillTx/>
                <a:latin typeface="Font Awesome 6 Brands Regular"/>
                <a:ea typeface="Font Awesome 6 Brands Regular"/>
              </a:rPr>
              <a:t> </a:t>
            </a:r>
            <a:endParaRPr b="0" lang="en-AU" sz="42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92" name=""/>
          <p:cNvSpPr txBox="1"/>
          <p:nvPr/>
        </p:nvSpPr>
        <p:spPr>
          <a:xfrm>
            <a:off x="3600000" y="2695320"/>
            <a:ext cx="234000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AU" sz="1800" strike="noStrike" u="none">
                <a:solidFill>
                  <a:srgbClr val="ffffff"/>
                </a:solidFill>
                <a:uFillTx/>
                <a:latin typeface="Arial"/>
              </a:rPr>
              <a:t> </a:t>
            </a:r>
            <a:r>
              <a:rPr b="0" lang="en-AU" sz="1800" strike="noStrike" u="none">
                <a:solidFill>
                  <a:srgbClr val="ffffff"/>
                </a:solidFill>
                <a:uFillTx/>
                <a:latin typeface="Arial"/>
              </a:rPr>
              <a:t>Activate AutoReload</a:t>
            </a:r>
            <a:endParaRPr b="0" lang="en-AU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93" name=""/>
          <p:cNvSpPr txBox="1"/>
          <p:nvPr/>
        </p:nvSpPr>
        <p:spPr>
          <a:xfrm>
            <a:off x="3600000" y="3595320"/>
            <a:ext cx="234000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r"/>
            <a:r>
              <a:rPr b="0" lang="en-AU" sz="1800" strike="noStrike" u="none">
                <a:solidFill>
                  <a:srgbClr val="ffffff"/>
                </a:solidFill>
                <a:uFillTx/>
                <a:latin typeface="Arial"/>
              </a:rPr>
              <a:t>          </a:t>
            </a:r>
            <a:r>
              <a:rPr b="0" lang="en-AU" sz="1800" strike="noStrike" u="none">
                <a:solidFill>
                  <a:srgbClr val="ffffff"/>
                </a:solidFill>
                <a:uFillTx/>
                <a:latin typeface="Arial"/>
              </a:rPr>
              <a:t>Edit code</a:t>
            </a:r>
            <a:endParaRPr b="0" lang="en-AU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194" name=""/>
          <p:cNvSpPr txBox="1"/>
          <p:nvPr/>
        </p:nvSpPr>
        <p:spPr>
          <a:xfrm>
            <a:off x="3600000" y="4500360"/>
            <a:ext cx="234000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/>
            <a:r>
              <a:rPr b="0" lang="en-AU" sz="1800" strike="noStrike" u="none">
                <a:solidFill>
                  <a:srgbClr val="ffffff"/>
                </a:solidFill>
                <a:uFillTx/>
                <a:latin typeface="Arial"/>
              </a:rPr>
              <a:t>        </a:t>
            </a:r>
            <a:r>
              <a:rPr b="0" lang="en-AU" sz="1800" strike="noStrike" u="none">
                <a:solidFill>
                  <a:srgbClr val="ffffff"/>
                </a:solidFill>
                <a:uFillTx/>
                <a:latin typeface="Arial"/>
              </a:rPr>
              <a:t>View results</a:t>
            </a:r>
            <a:endParaRPr b="0" lang="en-AU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Realistic Galaxy Consulting Toolkit Infographics by Slidesgo">
  <a:themeElements>
    <a:clrScheme name="Simple Light">
      <a:dk1>
        <a:srgbClr val="6204af"/>
      </a:dk1>
      <a:lt1>
        <a:srgbClr val="ffffff"/>
      </a:lt1>
      <a:dk2>
        <a:srgbClr val="ff309a"/>
      </a:dk2>
      <a:lt2>
        <a:srgbClr val="2c256d"/>
      </a:lt2>
      <a:accent1>
        <a:srgbClr val="e80014"/>
      </a:accent1>
      <a:accent2>
        <a:srgbClr val="6cb8c7"/>
      </a:accent2>
      <a:accent3>
        <a:srgbClr val="1a0c48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Realistic Galaxy Consulting Toolkit Infographics by Slidesgo">
  <a:themeElements>
    <a:clrScheme name="Simple Light">
      <a:dk1>
        <a:srgbClr val="6204af"/>
      </a:dk1>
      <a:lt1>
        <a:srgbClr val="ffffff"/>
      </a:lt1>
      <a:dk2>
        <a:srgbClr val="ff309a"/>
      </a:dk2>
      <a:lt2>
        <a:srgbClr val="2c256d"/>
      </a:lt2>
      <a:accent1>
        <a:srgbClr val="e80014"/>
      </a:accent1>
      <a:accent2>
        <a:srgbClr val="6cb8c7"/>
      </a:accent2>
      <a:accent3>
        <a:srgbClr val="1a0c48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Realistic Galaxy Consulting Toolkit Infographics by Slidesgo">
  <a:themeElements>
    <a:clrScheme name="Simple Light">
      <a:dk1>
        <a:srgbClr val="6204af"/>
      </a:dk1>
      <a:lt1>
        <a:srgbClr val="ffffff"/>
      </a:lt1>
      <a:dk2>
        <a:srgbClr val="ff309a"/>
      </a:dk2>
      <a:lt2>
        <a:srgbClr val="2c256d"/>
      </a:lt2>
      <a:accent1>
        <a:srgbClr val="e80014"/>
      </a:accent1>
      <a:accent2>
        <a:srgbClr val="6cb8c7"/>
      </a:accent2>
      <a:accent3>
        <a:srgbClr val="1a0c48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Realistic Galaxy Consulting Toolkit Infographics by Slidesgo">
  <a:themeElements>
    <a:clrScheme name="Simple Light">
      <a:dk1>
        <a:srgbClr val="6204af"/>
      </a:dk1>
      <a:lt1>
        <a:srgbClr val="ffffff"/>
      </a:lt1>
      <a:dk2>
        <a:srgbClr val="ff309a"/>
      </a:dk2>
      <a:lt2>
        <a:srgbClr val="2c256d"/>
      </a:lt2>
      <a:accent1>
        <a:srgbClr val="e80014"/>
      </a:accent1>
      <a:accent2>
        <a:srgbClr val="6cb8c7"/>
      </a:accent2>
      <a:accent3>
        <a:srgbClr val="1a0c48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Realistic Galaxy Consulting Toolkit Infographics by Slidesgo">
  <a:themeElements>
    <a:clrScheme name="Simple Light">
      <a:dk1>
        <a:srgbClr val="6204af"/>
      </a:dk1>
      <a:lt1>
        <a:srgbClr val="ffffff"/>
      </a:lt1>
      <a:dk2>
        <a:srgbClr val="ff309a"/>
      </a:dk2>
      <a:lt2>
        <a:srgbClr val="2c256d"/>
      </a:lt2>
      <a:accent1>
        <a:srgbClr val="e80014"/>
      </a:accent1>
      <a:accent2>
        <a:srgbClr val="6cb8c7"/>
      </a:accent2>
      <a:accent3>
        <a:srgbClr val="1a0c48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Realistic Galaxy Consulting Toolkit Infographics by Slidesgo">
  <a:themeElements>
    <a:clrScheme name="Simple Light">
      <a:dk1>
        <a:srgbClr val="6204af"/>
      </a:dk1>
      <a:lt1>
        <a:srgbClr val="ffffff"/>
      </a:lt1>
      <a:dk2>
        <a:srgbClr val="ff309a"/>
      </a:dk2>
      <a:lt2>
        <a:srgbClr val="2c256d"/>
      </a:lt2>
      <a:accent1>
        <a:srgbClr val="e80014"/>
      </a:accent1>
      <a:accent2>
        <a:srgbClr val="6cb8c7"/>
      </a:accent2>
      <a:accent3>
        <a:srgbClr val="1a0c48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Realistic Galaxy Consulting Toolkit Infographics by Slidesgo">
  <a:themeElements>
    <a:clrScheme name="Simple Light">
      <a:dk1>
        <a:srgbClr val="6204af"/>
      </a:dk1>
      <a:lt1>
        <a:srgbClr val="ffffff"/>
      </a:lt1>
      <a:dk2>
        <a:srgbClr val="ff309a"/>
      </a:dk2>
      <a:lt2>
        <a:srgbClr val="2c256d"/>
      </a:lt2>
      <a:accent1>
        <a:srgbClr val="e80014"/>
      </a:accent1>
      <a:accent2>
        <a:srgbClr val="6cb8c7"/>
      </a:accent2>
      <a:accent3>
        <a:srgbClr val="1a0c48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Realistic Galaxy Consulting Toolkit Infographics by Slidesgo">
  <a:themeElements>
    <a:clrScheme name="Simple Light">
      <a:dk1>
        <a:srgbClr val="6204af"/>
      </a:dk1>
      <a:lt1>
        <a:srgbClr val="ffffff"/>
      </a:lt1>
      <a:dk2>
        <a:srgbClr val="ff309a"/>
      </a:dk2>
      <a:lt2>
        <a:srgbClr val="2c256d"/>
      </a:lt2>
      <a:accent1>
        <a:srgbClr val="e80014"/>
      </a:accent1>
      <a:accent2>
        <a:srgbClr val="6cb8c7"/>
      </a:accent2>
      <a:accent3>
        <a:srgbClr val="1a0c48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Realistic Galaxy Consulting Toolkit Infographics by Slidesgo">
  <a:themeElements>
    <a:clrScheme name="Simple Light">
      <a:dk1>
        <a:srgbClr val="6204af"/>
      </a:dk1>
      <a:lt1>
        <a:srgbClr val="ffffff"/>
      </a:lt1>
      <a:dk2>
        <a:srgbClr val="ff309a"/>
      </a:dk2>
      <a:lt2>
        <a:srgbClr val="2c256d"/>
      </a:lt2>
      <a:accent1>
        <a:srgbClr val="e80014"/>
      </a:accent1>
      <a:accent2>
        <a:srgbClr val="6cb8c7"/>
      </a:accent2>
      <a:accent3>
        <a:srgbClr val="1a0c48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Realistic Galaxy Consulting Toolkit Infographics by Slidesgo">
  <a:themeElements>
    <a:clrScheme name="Simple Light">
      <a:dk1>
        <a:srgbClr val="6204af"/>
      </a:dk1>
      <a:lt1>
        <a:srgbClr val="ffffff"/>
      </a:lt1>
      <a:dk2>
        <a:srgbClr val="ff309a"/>
      </a:dk2>
      <a:lt2>
        <a:srgbClr val="2c256d"/>
      </a:lt2>
      <a:accent1>
        <a:srgbClr val="e80014"/>
      </a:accent1>
      <a:accent2>
        <a:srgbClr val="6cb8c7"/>
      </a:accent2>
      <a:accent3>
        <a:srgbClr val="1a0c48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Realistic Galaxy Consulting Toolkit Infographics by Slidesgo">
  <a:themeElements>
    <a:clrScheme name="Simple Light">
      <a:dk1>
        <a:srgbClr val="6204af"/>
      </a:dk1>
      <a:lt1>
        <a:srgbClr val="ffffff"/>
      </a:lt1>
      <a:dk2>
        <a:srgbClr val="ff309a"/>
      </a:dk2>
      <a:lt2>
        <a:srgbClr val="2c256d"/>
      </a:lt2>
      <a:accent1>
        <a:srgbClr val="e80014"/>
      </a:accent1>
      <a:accent2>
        <a:srgbClr val="6cb8c7"/>
      </a:accent2>
      <a:accent3>
        <a:srgbClr val="1a0c48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81</TotalTime>
  <Application>LibreOffice/24.8.2.1$Linux_X86_64 LibreOffice_project/480$Build-1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2024-10-07T12:21:02Z</dcterms:created>
  <dc:creator/>
  <dc:description/>
  <dc:language>en-AU</dc:language>
  <cp:lastModifiedBy/>
  <dcterms:modified xsi:type="dcterms:W3CDTF">2024-10-11T16:12:29Z</dcterms:modified>
  <cp:revision>9</cp:revision>
  <dc:subject/>
  <dc:title>Realistic Galaxy</dc:title>
</cp:coreProperties>
</file>